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1" r:id="rId1"/>
  </p:sldMasterIdLst>
  <p:notesMasterIdLst>
    <p:notesMasterId r:id="rId27"/>
  </p:notesMasterIdLst>
  <p:handoutMasterIdLst>
    <p:handoutMasterId r:id="rId28"/>
  </p:handoutMasterIdLst>
  <p:sldIdLst>
    <p:sldId id="258" r:id="rId2"/>
    <p:sldId id="2147477811" r:id="rId3"/>
    <p:sldId id="2147483431" r:id="rId4"/>
    <p:sldId id="2147483432" r:id="rId5"/>
    <p:sldId id="2147483433" r:id="rId6"/>
    <p:sldId id="2147483434" r:id="rId7"/>
    <p:sldId id="2147483435" r:id="rId8"/>
    <p:sldId id="2147483436" r:id="rId9"/>
    <p:sldId id="269" r:id="rId10"/>
    <p:sldId id="273" r:id="rId11"/>
    <p:sldId id="274" r:id="rId12"/>
    <p:sldId id="287" r:id="rId13"/>
    <p:sldId id="296" r:id="rId14"/>
    <p:sldId id="297" r:id="rId15"/>
    <p:sldId id="298" r:id="rId16"/>
    <p:sldId id="294" r:id="rId17"/>
    <p:sldId id="290" r:id="rId18"/>
    <p:sldId id="291" r:id="rId19"/>
    <p:sldId id="276" r:id="rId20"/>
    <p:sldId id="277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embeddedFontLst>
    <p:embeddedFont>
      <p:font typeface="Amazon Ember Display" panose="020B0603020204020204" pitchFamily="34" charset="0"/>
      <p:regular r:id="rId29"/>
      <p:bold r:id="rId30"/>
      <p:italic r:id="rId31"/>
      <p:boldItalic r:id="rId32"/>
    </p:embeddedFont>
    <p:embeddedFont>
      <p:font typeface="Amazon Ember Display Heavy" panose="020B0603020204020204" pitchFamily="34" charset="0"/>
      <p:regular r:id="rId33"/>
      <p:bold r:id="rId34"/>
      <p:italic r:id="rId35"/>
      <p:boldItalic r:id="rId36"/>
    </p:embeddedFont>
    <p:embeddedFont>
      <p:font typeface="Amazon Ember Mono" panose="020B0603020204020204" pitchFamily="34" charset="0"/>
      <p:regular r:id="rId37"/>
      <p:bold r:id="rId38"/>
      <p:italic r:id="rId39"/>
      <p:boldItalic r:id="rId40"/>
    </p:embeddedFont>
    <p:embeddedFont>
      <p:font typeface="Lucida Console" panose="020B0609040504020204" pitchFamily="49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tting started" id="{BF25B97F-5A30-417E-B275-D8C40B5A4EB9}">
          <p14:sldIdLst/>
        </p14:section>
        <p14:section name="Layouts" id="{D946633D-4B8A-45F4-BEFB-08B44188FBAE}">
          <p14:sldIdLst>
            <p14:sldId id="258"/>
            <p14:sldId id="2147477811"/>
            <p14:sldId id="2147483431"/>
            <p14:sldId id="2147483432"/>
            <p14:sldId id="2147483433"/>
            <p14:sldId id="2147483434"/>
            <p14:sldId id="2147483435"/>
            <p14:sldId id="2147483436"/>
            <p14:sldId id="269"/>
          </p14:sldIdLst>
        </p14:section>
        <p14:section name="Workshop Studio slides" id="{56081CAC-E9FB-4242-94D4-86096956A4EE}">
          <p14:sldIdLst/>
        </p14:section>
        <p14:section name="Live polling slides" id="{4AAF3BF2-6E5F-428A-A837-E19B5983B2E6}">
          <p14:sldIdLst/>
        </p14:section>
        <p14:section name="Code talk slides" id="{0DC5FE43-8FC5-445C-A52F-EC539C1551B2}">
          <p14:sldIdLst/>
        </p14:section>
        <p14:section name="Presentation best practices" id="{AAA5441C-3FA6-4C78-B3A5-CE61A0BAEA35}">
          <p14:sldIdLst>
            <p14:sldId id="273"/>
            <p14:sldId id="274"/>
            <p14:sldId id="287"/>
            <p14:sldId id="296"/>
            <p14:sldId id="297"/>
            <p14:sldId id="298"/>
            <p14:sldId id="294"/>
            <p14:sldId id="290"/>
            <p14:sldId id="291"/>
            <p14:sldId id="276"/>
            <p14:sldId id="277"/>
            <p14:sldId id="280"/>
            <p14:sldId id="281"/>
          </p14:sldIdLst>
        </p14:section>
        <p14:section name="Template how to" id="{95FC16C2-0043-4B0E-A6E7-E8BD62305E5C}">
          <p14:sldIdLst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th Nelson" initials="RN" lastIdx="24" clrIdx="0">
    <p:extLst>
      <p:ext uri="{19B8F6BF-5375-455C-9EA6-DF929625EA0E}">
        <p15:presenceInfo xmlns:p15="http://schemas.microsoft.com/office/powerpoint/2012/main" userId="Ruth Nelson" providerId="None"/>
      </p:ext>
    </p:extLst>
  </p:cmAuthor>
  <p:cmAuthor id="2" name="Roman, Shannon" initials="RS" lastIdx="22" clrIdx="1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  <a:srgbClr val="E50086"/>
    <a:srgbClr val="5E02BF"/>
    <a:srgbClr val="35FF82"/>
    <a:srgbClr val="2F00E3"/>
    <a:srgbClr val="A524D8"/>
    <a:srgbClr val="796EFF"/>
    <a:srgbClr val="1E90EE"/>
    <a:srgbClr val="94E8FF"/>
    <a:srgbClr val="090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4" autoAdjust="0"/>
    <p:restoredTop sz="95976" autoAdjust="0"/>
  </p:normalViewPr>
  <p:slideViewPr>
    <p:cSldViewPr snapToGrid="0">
      <p:cViewPr varScale="1">
        <p:scale>
          <a:sx n="102" d="100"/>
          <a:sy n="102" d="100"/>
        </p:scale>
        <p:origin x="200" y="744"/>
      </p:cViewPr>
      <p:guideLst/>
    </p:cSldViewPr>
  </p:slideViewPr>
  <p:outlineViewPr>
    <p:cViewPr>
      <p:scale>
        <a:sx n="33" d="100"/>
        <a:sy n="33" d="100"/>
      </p:scale>
      <p:origin x="0" y="-188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1A23D-CE89-4398-AF34-67F89A86C4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831179"/>
            <a:ext cx="2971800" cy="3128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F74FDF9C-3BD2-4B9D-8B24-3FFB010678D3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67628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953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765884"/>
            <a:ext cx="5486400" cy="48828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891337"/>
            <a:ext cx="2971800" cy="2526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F8FEB175-7AE1-4B66-A823-55E80A74AF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04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  <p15:guide id="3" orient="horz" pos="3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Amazon bedrock is a regional service, request and response from bedrock is confined to the region.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Bedrock does not use customer data to train the models. </a:t>
            </a:r>
            <a:r>
              <a:rPr lang="en-US" dirty="0" err="1"/>
              <a:t>Tiitan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party.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E5006-F66C-0841-865A-3F4143B061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5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Amazon bedrock is a regional service, request and response from bedrock is confined to the region.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Bedrock does not use customer data to train the models. </a:t>
            </a:r>
            <a:r>
              <a:rPr lang="en-US" dirty="0" err="1"/>
              <a:t>Tiitan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party.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E5006-F66C-0841-865A-3F4143B061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4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Amazon bedrock is a regional service, request and response from bedrock is confined to the region.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Bedrock does not use customer data to train the models. </a:t>
            </a:r>
            <a:r>
              <a:rPr lang="en-US" dirty="0" err="1"/>
              <a:t>Tiitan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party.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E5006-F66C-0841-865A-3F4143B061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4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Amazon bedrock is a regional service, request and response from bedrock is confined to the region.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Bedrock does not use customer data to train the models. </a:t>
            </a:r>
            <a:r>
              <a:rPr lang="en-US" dirty="0" err="1"/>
              <a:t>Tiitan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party.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E5006-F66C-0841-865A-3F4143B061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94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14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3BF34A-A90D-02BC-78FB-01AB2C922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  <a14:imgEffect>
                      <a14:colorTemperature colorTemp="4324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3" t="20205" r="11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B96BE-BEFA-47C5-B5F6-07D5B53EF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4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Walk-in layout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6A6B7-D55B-1890-5018-2422DAAF681C}"/>
              </a:ext>
            </a:extLst>
          </p:cNvPr>
          <p:cNvSpPr/>
          <p:nvPr userDrawn="1"/>
        </p:nvSpPr>
        <p:spPr>
          <a:xfrm>
            <a:off x="0" y="22225"/>
            <a:ext cx="12192000" cy="6858000"/>
          </a:xfrm>
          <a:prstGeom prst="rect">
            <a:avLst/>
          </a:prstGeom>
          <a:solidFill>
            <a:schemeClr val="bg1">
              <a:alpha val="88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3F-DC46-48C7-E81E-05B3AC60148C}"/>
              </a:ext>
            </a:extLst>
          </p:cNvPr>
          <p:cNvSpPr/>
          <p:nvPr userDrawn="1"/>
        </p:nvSpPr>
        <p:spPr>
          <a:xfrm>
            <a:off x="0" y="44450"/>
            <a:ext cx="12192000" cy="6858000"/>
          </a:xfrm>
          <a:prstGeom prst="rect">
            <a:avLst/>
          </a:prstGeom>
          <a:solidFill>
            <a:schemeClr val="bg1">
              <a:alpha val="88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F2432-8F2B-97BB-2167-2E36E9B481DD}"/>
              </a:ext>
            </a:extLst>
          </p:cNvPr>
          <p:cNvSpPr txBox="1"/>
          <p:nvPr userDrawn="1"/>
        </p:nvSpPr>
        <p:spPr>
          <a:xfrm>
            <a:off x="4483404" y="2815146"/>
            <a:ext cx="5674630" cy="122770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3600" b="1" dirty="0"/>
              <a:t>EMEA TECH SUMMIT 2024</a:t>
            </a:r>
          </a:p>
          <a:p>
            <a:pPr algn="ctr">
              <a:lnSpc>
                <a:spcPct val="150000"/>
              </a:lnSpc>
            </a:pPr>
            <a:r>
              <a:rPr lang="en-US" sz="2800" b="1" dirty="0"/>
              <a:t>Sept 23 – Sept 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C9AFE-5184-C1E2-049E-DEC566077F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7413" y="2171674"/>
            <a:ext cx="2412743" cy="23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53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376" userDrawn="1">
          <p15:clr>
            <a:srgbClr val="FBAE40"/>
          </p15:clr>
        </p15:guide>
        <p15:guide id="4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19253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Blank layout (enter descriptive title here for accessibility)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8B0061-4766-4F99-A13A-9817D4EEE205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5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DAD5C-F6A2-4917-996A-0E34E7F5C24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3280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548D8-71BA-4CEC-BAAA-A2DEA189698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59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44" userDrawn="1">
          <p15:clr>
            <a:srgbClr val="FBAE40"/>
          </p15:clr>
        </p15:guide>
        <p15:guide id="4" pos="39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0CEA2-96DA-4044-A981-21FCD2EC452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1137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E5CF59-839F-4CA5-8E33-CE441D815C75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19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 userDrawn="1">
          <p15:clr>
            <a:srgbClr val="FBAE40"/>
          </p15:clr>
        </p15:guide>
        <p15:guide id="6" orient="horz" pos="624" userDrawn="1">
          <p15:clr>
            <a:srgbClr val="FBAE40"/>
          </p15:clr>
        </p15:guide>
        <p15:guide id="7" orient="horz" pos="1272" userDrawn="1">
          <p15:clr>
            <a:srgbClr val="9FCC3B"/>
          </p15:clr>
        </p15:guide>
        <p15:guide id="8" orient="horz" pos="10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65740-D0E3-4ED1-9247-A1179C50E049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54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 userDrawn="1">
          <p15:clr>
            <a:srgbClr val="FBAE40"/>
          </p15:clr>
        </p15:guide>
        <p15:guide id="6" orient="horz" pos="624" userDrawn="1">
          <p15:clr>
            <a:srgbClr val="FBAE40"/>
          </p15:clr>
        </p15:guide>
        <p15:guide id="7" orient="horz" pos="1272" userDrawn="1">
          <p15:clr>
            <a:srgbClr val="9FCC3B"/>
          </p15:clr>
        </p15:guide>
        <p15:guide id="8" orient="horz" pos="1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E1904-3ED5-488A-BE79-6E4169835D2B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47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 userDrawn="1">
          <p15:clr>
            <a:srgbClr val="FBAE40"/>
          </p15:clr>
        </p15:guide>
        <p15:guide id="4" pos="3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40EED-FBA1-4E93-90F3-C1808CD3F16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52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 userDrawn="1">
          <p15:clr>
            <a:srgbClr val="FBAE40"/>
          </p15:clr>
        </p15:guide>
        <p15:guide id="8" orient="horz" pos="624" userDrawn="1">
          <p15:clr>
            <a:srgbClr val="FBAE40"/>
          </p15:clr>
        </p15:guide>
        <p15:guide id="9" orient="horz" pos="1272" userDrawn="1">
          <p15:clr>
            <a:srgbClr val="9FCC3B"/>
          </p15:clr>
        </p15:guide>
        <p15:guide id="10" orient="horz" pos="1080" userDrawn="1">
          <p15:clr>
            <a:srgbClr val="FBAE40"/>
          </p15:clr>
        </p15:guide>
        <p15:guide id="11" pos="3768" userDrawn="1">
          <p15:clr>
            <a:srgbClr val="FBAE40"/>
          </p15:clr>
        </p15:guide>
        <p15:guide id="12" pos="391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431BA5-F10D-47C3-9206-DB6C06AA72B2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18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 userDrawn="1">
          <p15:clr>
            <a:srgbClr val="FBAE40"/>
          </p15:clr>
        </p15:guide>
        <p15:guide id="4" pos="39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19963E-D3AE-4CE8-A1FF-E5D17EE5ADA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20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 userDrawn="1">
          <p15:clr>
            <a:srgbClr val="FBAE40"/>
          </p15:clr>
        </p15:guide>
        <p15:guide id="8" orient="horz" pos="624" userDrawn="1">
          <p15:clr>
            <a:srgbClr val="FBAE40"/>
          </p15:clr>
        </p15:guide>
        <p15:guide id="9" orient="horz" pos="1272" userDrawn="1">
          <p15:clr>
            <a:srgbClr val="9FCC3B"/>
          </p15:clr>
        </p15:guide>
        <p15:guide id="10" orient="horz" pos="1080" userDrawn="1">
          <p15:clr>
            <a:srgbClr val="FBAE40"/>
          </p15:clr>
        </p15:guide>
        <p15:guide id="11" pos="3768" userDrawn="1">
          <p15:clr>
            <a:srgbClr val="FBAE40"/>
          </p15:clr>
        </p15:guide>
        <p15:guide id="12" pos="3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95BDF-8087-BAF6-FB8E-846A5DB24D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355" b="27505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090B61-92DE-8AEE-985B-FA27096D7F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8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11610EF-FD98-EAD4-7518-D95A5B464BE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459329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 </a:t>
            </a:r>
            <a:r>
              <a:rPr lang="en-US" sz="700" b="1" dirty="0">
                <a:solidFill>
                  <a:schemeClr val="tx2"/>
                </a:solidFill>
              </a:rPr>
              <a:t>Amazon Confidential and Trademark.</a:t>
            </a:r>
            <a:endParaRPr lang="en-US" altLang="x-none" sz="700" b="0" i="0" dirty="0">
              <a:solidFill>
                <a:schemeClr val="tx1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7368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82B8E-1D3B-4B4D-A138-50A54A47D5D5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4053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16581D-9948-4C7D-9018-FBE2E48432F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88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 userDrawn="1">
          <p15:clr>
            <a:srgbClr val="FBAE40"/>
          </p15:clr>
        </p15:guide>
        <p15:guide id="4" pos="391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Omit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424732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6933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E233-FBD7-4C9D-B415-F53C98B5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43936"/>
            <a:ext cx="865707" cy="865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77E3E-59C9-449D-84EC-7AEBCDAEB2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843936"/>
            <a:ext cx="865707" cy="8657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2F4188-3490-4F09-9337-070E76D1D43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20" userDrawn="1">
          <p15:clr>
            <a:srgbClr val="FBAE40"/>
          </p15:clr>
        </p15:guide>
        <p15:guide id="5" pos="5880" userDrawn="1">
          <p15:clr>
            <a:srgbClr val="FBAE40"/>
          </p15:clr>
        </p15:guide>
        <p15:guide id="6" orient="horz" pos="290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70503A-D317-9A46-4799-ACE9FE06F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138" b="54855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3A58F2-44B6-78C8-3275-8EC7AA9928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3943278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47462-1231-445A-AA93-50CAC0505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0B11D8-05C3-4AB7-BF6D-D43D0976D45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250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1989137"/>
            <a:ext cx="5676897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3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1989137"/>
            <a:ext cx="5676896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84F99-545E-4900-BA76-C9B32AB0A5F2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2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 userDrawn="1">
          <p15:clr>
            <a:srgbClr val="FBAE40"/>
          </p15:clr>
        </p15:guide>
        <p15:guide id="4" pos="391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04799"/>
            <a:ext cx="6858000" cy="5905501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B30D20-FD3D-4076-AAD5-725FBC9CEC52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84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 userDrawn="1">
          <p15:clr>
            <a:srgbClr val="FBAE40"/>
          </p15:clr>
        </p15:guide>
        <p15:guide id="5" orient="horz" pos="1368" userDrawn="1">
          <p15:clr>
            <a:srgbClr val="FBAE40"/>
          </p15:clr>
        </p15:guide>
        <p15:guide id="6" pos="316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04799"/>
            <a:ext cx="6858000" cy="5905501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DDB37-19B7-4C01-A21B-9A509BA0D005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671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 userDrawn="1">
          <p15:clr>
            <a:srgbClr val="FBAE40"/>
          </p15:clr>
        </p15:guide>
        <p15:guide id="5" orient="horz" pos="1368" userDrawn="1">
          <p15:clr>
            <a:srgbClr val="FBAE40"/>
          </p15:clr>
        </p15:guide>
        <p15:guide id="6" pos="316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EAA3FD-C0CF-1378-05FF-7BC2B5CA05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  <a14:imgEffect>
                      <a14:colorTemperature colorTemp="4324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98" t="36087" r="11296" b="-1"/>
          <a:stretch/>
        </p:blipFill>
        <p:spPr>
          <a:xfrm rot="10800000">
            <a:off x="0" y="-22694"/>
            <a:ext cx="12192000" cy="6880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1B02A-09DA-4678-9E65-F32C11DF44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28717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28717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30729" y="3453368"/>
            <a:ext cx="28717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9659" y="3453368"/>
            <a:ext cx="28717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0729" y="3835400"/>
            <a:ext cx="28717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9659" y="3835400"/>
            <a:ext cx="28717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Thank you layout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062FF8-A31F-4435-8161-8EAE108ECB86}"/>
              </a:ext>
            </a:extLst>
          </p:cNvPr>
          <p:cNvSpPr txBox="1"/>
          <p:nvPr userDrawn="1"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39713953-1142-5DC5-60DF-EDB912D3AA8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459329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 </a:t>
            </a:r>
            <a:r>
              <a:rPr lang="en-US" sz="700" b="1" dirty="0">
                <a:solidFill>
                  <a:schemeClr val="tx2"/>
                </a:solidFill>
              </a:rPr>
              <a:t>Amazon Confidential and Trademark.</a:t>
            </a:r>
            <a:endParaRPr lang="en-US" altLang="x-none" sz="700" b="0" i="0" dirty="0">
              <a:solidFill>
                <a:schemeClr val="tx1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470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1485900"/>
            <a:ext cx="11582401" cy="472440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8083C-43CB-49A3-8BA2-7BF4DDCB2B32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964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81875-BEEE-FE97-EB66-F15A497C8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  <a14:imgEffect>
                      <a14:colorTemperature colorTemp="4324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7" t="44825" r="43146" b="-1"/>
          <a:stretch/>
        </p:blipFill>
        <p:spPr>
          <a:xfrm>
            <a:off x="0" y="0"/>
            <a:ext cx="12192000" cy="68364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C28423-ED7D-58D3-DD32-ED909F6395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6766" y="4692846"/>
            <a:ext cx="370232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5676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1D2A8D6C-90DD-2967-3FED-CE62627FB58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459329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 </a:t>
            </a:r>
            <a:r>
              <a:rPr lang="en-US" sz="700" b="1" dirty="0">
                <a:solidFill>
                  <a:schemeClr val="tx2"/>
                </a:solidFill>
              </a:rPr>
              <a:t>Amazon Confidential and Trademark.</a:t>
            </a:r>
            <a:endParaRPr lang="en-US" altLang="x-none" sz="700" b="0" i="0" dirty="0">
              <a:solidFill>
                <a:schemeClr val="tx1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324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 userDrawn="1">
          <p15:clr>
            <a:srgbClr val="FBAE40"/>
          </p15:clr>
        </p15:guide>
        <p15:guide id="4" orient="horz" pos="295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258300" y="304800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304800"/>
            <a:ext cx="8267700" cy="59054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37E2AA-BFFB-4179-8997-481E447A36B2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465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+mn-lt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+mn-lt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+mn-lt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+mn-lt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pic>
        <p:nvPicPr>
          <p:cNvPr id="5" name="Graphic 4" descr="Stop sign">
            <a:extLst>
              <a:ext uri="{FF2B5EF4-FFF2-40B4-BE49-F238E27FC236}">
                <a16:creationId xmlns:a16="http://schemas.microsoft.com/office/drawing/2014/main" id="{1A449BC8-253C-4399-90A0-AFA3B2F726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026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0919A1-E2F9-D563-BB03-31A5CE74D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355" b="27505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FE07F64-3F92-45DB-9C16-F78C942EFF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8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7" y="4692846"/>
            <a:ext cx="266136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7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9724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36531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8B14D59-1495-4288-ACD8-22C48054F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9724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CBDE7C4-64AF-4CA5-A203-DC58B7167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6531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51D75EC-BEEA-E60D-3F48-74B06A7D067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459329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 </a:t>
            </a:r>
            <a:r>
              <a:rPr lang="en-US" sz="700" b="1" dirty="0">
                <a:solidFill>
                  <a:schemeClr val="tx2"/>
                </a:solidFill>
              </a:rPr>
              <a:t>Amazon Confidential and Trademark.</a:t>
            </a:r>
            <a:endParaRPr lang="en-US" altLang="x-none" sz="700" b="0" i="0" dirty="0">
              <a:solidFill>
                <a:schemeClr val="tx1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168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 userDrawn="1">
          <p15:clr>
            <a:srgbClr val="FBAE40"/>
          </p15:clr>
        </p15:guide>
        <p15:guide id="4" orient="horz" pos="29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5900"/>
            <a:ext cx="11582400" cy="3570208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mtClean="0"/>
            </a:lvl1pPr>
            <a:lvl2pPr marL="0" indent="0">
              <a:spcAft>
                <a:spcPts val="3000"/>
              </a:spcAft>
              <a:buNone/>
              <a:defRPr lang="en-US" sz="2800" smtClean="0"/>
            </a:lvl2pPr>
            <a:lvl3pPr marL="0" indent="0">
              <a:spcAft>
                <a:spcPts val="3000"/>
              </a:spcAft>
              <a:buNone/>
              <a:defRPr lang="en-US" sz="2800" smtClean="0"/>
            </a:lvl3pPr>
            <a:lvl4pPr marL="0" indent="0">
              <a:spcAft>
                <a:spcPts val="3000"/>
              </a:spcAft>
              <a:buNone/>
              <a:defRPr lang="en-US" sz="2800" smtClean="0"/>
            </a:lvl4pPr>
            <a:lvl5pPr marL="0" indent="0">
              <a:spcAft>
                <a:spcPts val="3000"/>
              </a:spcAft>
              <a:buNone/>
              <a:defRPr lang="en-US" sz="28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C8D29-78FE-455B-91F3-893B647CFFC7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71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73124-BE6E-42F3-85D5-CE1D82D7E88D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2722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4C187-F853-95EA-ACF8-B0FE682951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  <a14:imgEffect>
                      <a14:colorTemperature colorTemp="4324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97" t="54560" r="11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280567548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1FEE3-6726-3772-75F4-9F98AF7B1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11" r="38435" b="5584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57652316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14134-C629-4DA0-AA2D-9CD3459F9758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80EAA8"/>
              </a:gs>
              <a:gs pos="17000">
                <a:srgbClr val="0B9CDD"/>
              </a:gs>
              <a:gs pos="33000">
                <a:srgbClr val="098FD9"/>
              </a:gs>
              <a:gs pos="70000">
                <a:srgbClr val="7F2BFF"/>
              </a:gs>
              <a:gs pos="51000">
                <a:srgbClr val="0057C5"/>
              </a:gs>
              <a:gs pos="97000">
                <a:srgbClr val="E029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14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 userDrawn="1">
          <p15:clr>
            <a:srgbClr val="FBAE40"/>
          </p15:clr>
        </p15:guide>
        <p15:guide id="4" orient="horz" pos="6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485900"/>
            <a:ext cx="11582400" cy="2049792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9/3/24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3A955-3B5A-4D3B-8E9F-1BB9D1E1D77C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6A2B38F0-B896-2D46-49FE-64FDAACAC4A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459329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 </a:t>
            </a:r>
            <a:r>
              <a:rPr lang="en-US" sz="700" b="1" dirty="0">
                <a:solidFill>
                  <a:schemeClr val="tx2"/>
                </a:solidFill>
              </a:rPr>
              <a:t>Amazon Confidential and Trademark.</a:t>
            </a:r>
            <a:endParaRPr lang="en-US" altLang="x-none" sz="700" b="0" i="0" dirty="0">
              <a:solidFill>
                <a:schemeClr val="tx1"/>
              </a:solidFill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143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712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192" userDrawn="1">
          <p15:clr>
            <a:srgbClr val="F26B43"/>
          </p15:clr>
        </p15:guide>
        <p15:guide id="9" orient="horz" pos="3912" userDrawn="1">
          <p15:clr>
            <a:srgbClr val="F26B43"/>
          </p15:clr>
        </p15:guide>
        <p15:guide id="10" pos="192" userDrawn="1">
          <p15:clr>
            <a:srgbClr val="F26B43"/>
          </p15:clr>
        </p15:guide>
        <p15:guide id="11" pos="7488" userDrawn="1">
          <p15:clr>
            <a:srgbClr val="F26B43"/>
          </p15:clr>
        </p15:guide>
        <p15:guide id="12" orient="horz" pos="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1/Understanding/contrast-minimum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microsoft.com/en-us/office/make-your-powerpoint-presentations-accessible-to-people-with-disabilities-6f7772b2-2f33-4bd2-8ca7-dae3b2b3ef25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11" Type="http://schemas.openxmlformats.org/officeDocument/2006/relationships/hyperlink" Target="https://support.microsoft.com/en-us/office/make-your-powerpoint-presentations-accessible-to-people-with-disabilities-6f7772b2-2f33-4bd2-8ca7-dae3b2b3ef25#bkmk_winalttext" TargetMode="External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5.sv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sign.amazon.com/styleguide/9188F3F120Af/aws/visual-guidelines/photography/#tSEuY8CiOCQ2o5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design.amazon.com/styleguide/9188F3F120Af/aws/downloads/aws-global-brand-/" TargetMode="External"/><Relationship Id="rId10" Type="http://schemas.openxmlformats.org/officeDocument/2006/relationships/image" Target="../media/image49.svg"/><Relationship Id="rId4" Type="http://schemas.openxmlformats.org/officeDocument/2006/relationships/hyperlink" Target="https://aws.amazon.com/architecture/icons/" TargetMode="External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.amazon.com/bin/view/EE/Teach/PowerPoint_accessibility_checklist" TargetMode="External"/><Relationship Id="rId2" Type="http://schemas.openxmlformats.org/officeDocument/2006/relationships/hyperlink" Target="https://support.microsoft.com/en-us/office/make-your-powerpoint-presentations-accessible-to-people-with-disabilities-6f7772b2-2f33-4bd2-8ca7-dae3b2b3ef25#bkmk_tableswin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hyperlink" Target="https://356labs.com/podcast/" TargetMode="External"/><Relationship Id="rId2" Type="http://schemas.openxmlformats.org/officeDocument/2006/relationships/hyperlink" Target="https://console.harmony.a2z.com/qrcode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linkedin.com/learning/paths/master-microsoft-powerpoint?trk=learning-serp_learning_search-card&amp;upsellOrderOrigin=homepage-learning_learning-search-bar_search-submit" TargetMode="External"/><Relationship Id="rId11" Type="http://schemas.openxmlformats.org/officeDocument/2006/relationships/hyperlink" Target="https://w.amazon.com/bin/view/AWS_Event_Content_Editing" TargetMode="External"/><Relationship Id="rId5" Type="http://schemas.openxmlformats.org/officeDocument/2006/relationships/hyperlink" Target="https://support.microsoft.com/en-us/powerpoint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hyperlink" Target="https://www.brightcarbon.com/event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michshap@amazon.com" TargetMode="Externa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51B0566C-9519-4C8E-AEFE-DF829A5E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with Amazon Bedrock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691426-DF31-4E6C-82D5-38426084E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Michael Shapira	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3000D38-2FA1-4E84-91BD-2EA67A4FDB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2916" y="5066907"/>
            <a:ext cx="3702329" cy="313932"/>
          </a:xfrm>
        </p:spPr>
        <p:txBody>
          <a:bodyPr/>
          <a:lstStyle/>
          <a:p>
            <a:r>
              <a:rPr lang="en-US" dirty="0"/>
              <a:t>Sr. Solutions Architect - AWS</a:t>
            </a:r>
          </a:p>
        </p:txBody>
      </p:sp>
    </p:spTree>
    <p:extLst>
      <p:ext uri="{BB962C8B-B14F-4D97-AF65-F5344CB8AC3E}">
        <p14:creationId xmlns:p14="http://schemas.microsoft.com/office/powerpoint/2010/main" val="3381646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>
            <a:extLst>
              <a:ext uri="{FF2B5EF4-FFF2-40B4-BE49-F238E27FC236}">
                <a16:creationId xmlns:a16="http://schemas.microsoft.com/office/drawing/2014/main" id="{5E0B184F-833D-4EB4-8C24-6CB71B565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Sponsored by anycompany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CF62FD7-3307-4374-A64A-D9F32D61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4" y="2400300"/>
            <a:ext cx="7573962" cy="1865313"/>
          </a:xfrm>
        </p:spPr>
        <p:txBody>
          <a:bodyPr/>
          <a:lstStyle/>
          <a:p>
            <a:r>
              <a:rPr lang="en-US" dirty="0"/>
              <a:t>Presentation slide examples and best practices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5A54F1C-A214-4BCD-8BB4-24532AE1C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Ana Carolina Silva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B5D2294-86C4-4210-BBA0-5AC796DDD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ABD229-S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CF711C-CF33-41F2-A408-761D4F0AF6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(she/her)</a:t>
            </a:r>
          </a:p>
          <a:p>
            <a:r>
              <a:rPr lang="en-US" dirty="0"/>
              <a:t>Senior Solutions Architect</a:t>
            </a:r>
          </a:p>
          <a:p>
            <a:r>
              <a:rPr lang="en-US" dirty="0"/>
              <a:t>AnyCompany</a:t>
            </a:r>
          </a:p>
        </p:txBody>
      </p:sp>
    </p:spTree>
    <p:extLst>
      <p:ext uri="{BB962C8B-B14F-4D97-AF65-F5344CB8AC3E}">
        <p14:creationId xmlns:p14="http://schemas.microsoft.com/office/powerpoint/2010/main" val="13479037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64CEA2-BC7C-4151-BC66-19A2EA2E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stage with an agenda slide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0234AB64-DC82-4795-8BB3-DBE3BB4B9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51284"/>
              </p:ext>
            </p:extLst>
          </p:nvPr>
        </p:nvGraphicFramePr>
        <p:xfrm>
          <a:off x="304800" y="1485900"/>
          <a:ext cx="1143000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705868072"/>
                    </a:ext>
                  </a:extLst>
                </a:gridCol>
                <a:gridCol w="4846320">
                  <a:extLst>
                    <a:ext uri="{9D8B030D-6E8A-4147-A177-3AD203B41FA5}">
                      <a16:colId xmlns:a16="http://schemas.microsoft.com/office/drawing/2014/main" val="32810778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92320478"/>
                    </a:ext>
                  </a:extLst>
                </a:gridCol>
                <a:gridCol w="4846320">
                  <a:extLst>
                    <a:ext uri="{9D8B030D-6E8A-4147-A177-3AD203B41FA5}">
                      <a16:colId xmlns:a16="http://schemas.microsoft.com/office/drawing/2014/main" val="2970911576"/>
                    </a:ext>
                  </a:extLst>
                </a:gridCol>
              </a:tblGrid>
              <a:tr h="944880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gradFill flip="none" rotWithShape="1">
                            <a:gsLst>
                              <a:gs pos="78776">
                                <a:schemeClr val="accent3"/>
                              </a:gs>
                              <a:gs pos="100000">
                                <a:schemeClr val="accent6"/>
                              </a:gs>
                              <a:gs pos="44000">
                                <a:schemeClr val="accent3"/>
                              </a:gs>
                              <a:gs pos="0">
                                <a:schemeClr val="accent5"/>
                              </a:gs>
                            </a:gsLst>
                            <a:lin ang="10800000" scaled="1"/>
                            <a:tileRect/>
                          </a:gradFill>
                          <a:latin typeface="Amazon Ember Mono" panose="020B0509020204020204" pitchFamily="49" charset="0"/>
                          <a:ea typeface="Amazon Ember Mono" panose="020B0509020204020204" pitchFamily="49" charset="0"/>
                          <a:cs typeface="Amazon Ember Mono" panose="020B0509020204020204" pitchFamily="49" charset="0"/>
                        </a:rPr>
                        <a:t>01</a:t>
                      </a:r>
                    </a:p>
                  </a:txBody>
                  <a:tcPr marL="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Where we were</a:t>
                      </a:r>
                    </a:p>
                  </a:txBody>
                  <a:tcPr marR="27432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gradFill flip="none" rotWithShape="1">
                            <a:gsLst>
                              <a:gs pos="78776">
                                <a:schemeClr val="accent3"/>
                              </a:gs>
                              <a:gs pos="100000">
                                <a:schemeClr val="accent6"/>
                              </a:gs>
                              <a:gs pos="44000">
                                <a:schemeClr val="accent3"/>
                              </a:gs>
                              <a:gs pos="0">
                                <a:schemeClr val="accent5"/>
                              </a:gs>
                            </a:gsLst>
                            <a:lin ang="10800000" scaled="1"/>
                            <a:tileRect/>
                          </a:gradFill>
                          <a:latin typeface="Amazon Ember Mono" panose="020B0509020204020204" pitchFamily="49" charset="0"/>
                          <a:ea typeface="Amazon Ember Mono" panose="020B0509020204020204" pitchFamily="49" charset="0"/>
                          <a:cs typeface="Amazon Ember Mono" panose="020B0509020204020204" pitchFamily="49" charset="0"/>
                        </a:rPr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How we solved the 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344535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gradFill flip="none" rotWithShape="1">
                            <a:gsLst>
                              <a:gs pos="78776">
                                <a:schemeClr val="accent3"/>
                              </a:gs>
                              <a:gs pos="100000">
                                <a:schemeClr val="accent6"/>
                              </a:gs>
                              <a:gs pos="44000">
                                <a:schemeClr val="accent3"/>
                              </a:gs>
                              <a:gs pos="0">
                                <a:schemeClr val="accent5"/>
                              </a:gs>
                            </a:gsLst>
                            <a:lin ang="10800000" scaled="1"/>
                            <a:tileRect/>
                          </a:gradFill>
                          <a:latin typeface="Amazon Ember Mono" panose="020B0509020204020204" pitchFamily="49" charset="0"/>
                          <a:ea typeface="Amazon Ember Mono" panose="020B0509020204020204" pitchFamily="49" charset="0"/>
                          <a:cs typeface="Amazon Ember Mono" panose="020B0509020204020204" pitchFamily="49" charset="0"/>
                        </a:rPr>
                        <a:t>02</a:t>
                      </a:r>
                    </a:p>
                  </a:txBody>
                  <a:tcPr marL="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Our proposed solution</a:t>
                      </a:r>
                    </a:p>
                  </a:txBody>
                  <a:tcPr marR="27432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gradFill flip="none" rotWithShape="1">
                            <a:gsLst>
                              <a:gs pos="78776">
                                <a:schemeClr val="accent3"/>
                              </a:gs>
                              <a:gs pos="100000">
                                <a:schemeClr val="accent6"/>
                              </a:gs>
                              <a:gs pos="44000">
                                <a:schemeClr val="accent3"/>
                              </a:gs>
                              <a:gs pos="0">
                                <a:schemeClr val="accent5"/>
                              </a:gs>
                            </a:gsLst>
                            <a:lin ang="10800000" scaled="1"/>
                            <a:tileRect/>
                          </a:gradFill>
                          <a:latin typeface="Amazon Ember Mono" panose="020B0509020204020204" pitchFamily="49" charset="0"/>
                          <a:ea typeface="Amazon Ember Mono" panose="020B0509020204020204" pitchFamily="49" charset="0"/>
                          <a:cs typeface="Amazon Ember Mono" panose="020B0509020204020204" pitchFamily="49" charset="0"/>
                        </a:rPr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Where we are today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250163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gradFill flip="none" rotWithShape="1">
                            <a:gsLst>
                              <a:gs pos="78776">
                                <a:schemeClr val="accent3"/>
                              </a:gs>
                              <a:gs pos="100000">
                                <a:schemeClr val="accent6"/>
                              </a:gs>
                              <a:gs pos="44000">
                                <a:schemeClr val="accent3"/>
                              </a:gs>
                              <a:gs pos="0">
                                <a:schemeClr val="accent5"/>
                              </a:gs>
                            </a:gsLst>
                            <a:lin ang="10800000" scaled="1"/>
                            <a:tileRect/>
                          </a:gradFill>
                          <a:latin typeface="Amazon Ember Mono" panose="020B0509020204020204" pitchFamily="49" charset="0"/>
                          <a:ea typeface="Amazon Ember Mono" panose="020B0509020204020204" pitchFamily="49" charset="0"/>
                          <a:cs typeface="Amazon Ember Mono" panose="020B0509020204020204" pitchFamily="49" charset="0"/>
                        </a:rPr>
                        <a:t>03</a:t>
                      </a:r>
                    </a:p>
                  </a:txBody>
                  <a:tcPr marL="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Our roadmap to the solution</a:t>
                      </a:r>
                    </a:p>
                    <a:p>
                      <a:endParaRPr lang="en-US" sz="2800" dirty="0"/>
                    </a:p>
                  </a:txBody>
                  <a:tcPr marR="27432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gradFill flip="none" rotWithShape="1">
                            <a:gsLst>
                              <a:gs pos="78776">
                                <a:schemeClr val="accent3"/>
                              </a:gs>
                              <a:gs pos="100000">
                                <a:schemeClr val="accent6"/>
                              </a:gs>
                              <a:gs pos="44000">
                                <a:schemeClr val="accent3"/>
                              </a:gs>
                              <a:gs pos="0">
                                <a:schemeClr val="accent5"/>
                              </a:gs>
                            </a:gsLst>
                            <a:lin ang="10800000" scaled="1"/>
                            <a:tileRect/>
                          </a:gradFill>
                          <a:latin typeface="Amazon Ember Mono" panose="020B0509020204020204" pitchFamily="49" charset="0"/>
                          <a:ea typeface="Amazon Ember Mono" panose="020B0509020204020204" pitchFamily="49" charset="0"/>
                          <a:cs typeface="Amazon Ember Mono" panose="020B0509020204020204" pitchFamily="49" charset="0"/>
                        </a:rPr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How this can help 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839665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b="1" kern="1200" dirty="0">
                          <a:gradFill flip="none" rotWithShape="1">
                            <a:gsLst>
                              <a:gs pos="78776">
                                <a:schemeClr val="accent3"/>
                              </a:gs>
                              <a:gs pos="100000">
                                <a:schemeClr val="accent6"/>
                              </a:gs>
                              <a:gs pos="44000">
                                <a:schemeClr val="accent3"/>
                              </a:gs>
                              <a:gs pos="0">
                                <a:schemeClr val="accent5"/>
                              </a:gs>
                            </a:gsLst>
                            <a:lin ang="10800000" scaled="1"/>
                            <a:tileRect/>
                          </a:gradFill>
                          <a:latin typeface="Amazon Ember Mono" panose="020B0509020204020204" pitchFamily="49" charset="0"/>
                          <a:ea typeface="Amazon Ember Mono" panose="020B0509020204020204" pitchFamily="49" charset="0"/>
                          <a:cs typeface="Amazon Ember Mono" panose="020B0509020204020204" pitchFamily="49" charset="0"/>
                        </a:rPr>
                        <a:t>04</a:t>
                      </a:r>
                    </a:p>
                  </a:txBody>
                  <a:tcPr marL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Key steps we took and decisions we made</a:t>
                      </a:r>
                    </a:p>
                  </a:txBody>
                  <a:tcPr marR="274320"/>
                </a:tc>
                <a:tc>
                  <a:txBody>
                    <a:bodyPr/>
                    <a:lstStyle/>
                    <a:p>
                      <a:endParaRPr lang="en-US" sz="2800" b="1" kern="1200" dirty="0">
                        <a:gradFill flip="none" rotWithShape="1">
                          <a:gsLst>
                            <a:gs pos="0">
                              <a:schemeClr val="accent1"/>
                            </a:gs>
                            <a:gs pos="30000">
                              <a:schemeClr val="accent4"/>
                            </a:gs>
                            <a:gs pos="100000">
                              <a:schemeClr val="accent6"/>
                            </a:gs>
                          </a:gsLst>
                          <a:lin ang="10800000" scaled="1"/>
                          <a:tileRect/>
                        </a:gradFill>
                        <a:latin typeface="Amazon Ember Mono" panose="020B0509020204020204" pitchFamily="49" charset="0"/>
                        <a:ea typeface="Amazon Ember Mono" panose="020B0509020204020204" pitchFamily="49" charset="0"/>
                        <a:cs typeface="Amazon Ember Mono" panose="020B05090202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2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614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83D9B-16DF-4847-96E5-8CFD22BB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high-quality headshots to introduce speakers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7F704F-16B3-4B02-9098-3EE26FAC96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252" y="1873069"/>
            <a:ext cx="2473234" cy="2473231"/>
          </a:xfrm>
          <a:prstGeom prst="rect">
            <a:avLst/>
          </a:prstGeom>
          <a:ln w="12700">
            <a:gradFill flip="none" rotWithShape="1">
              <a:gsLst>
                <a:gs pos="62800">
                  <a:schemeClr val="accent1"/>
                </a:gs>
                <a:gs pos="0">
                  <a:schemeClr val="accent4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DB200DA-DD8C-48A7-B9EF-191E751D58A9}"/>
              </a:ext>
            </a:extLst>
          </p:cNvPr>
          <p:cNvSpPr txBox="1">
            <a:spLocks/>
          </p:cNvSpPr>
          <p:nvPr/>
        </p:nvSpPr>
        <p:spPr>
          <a:xfrm>
            <a:off x="560252" y="4948345"/>
            <a:ext cx="2473234" cy="757130"/>
          </a:xfrm>
          <a:prstGeom prst="rect">
            <a:avLst/>
          </a:prstGeom>
        </p:spPr>
        <p:txBody>
          <a:bodyPr wrap="square"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 Display" panose="020F0603020204020204" pitchFamily="34" charset="0"/>
              <a:buNone/>
              <a:defRPr sz="1600" b="0" i="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(pronouns)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Speaker job title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Speaker company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4929ABC-DD07-4A15-8878-6F7781BB6F40}"/>
              </a:ext>
            </a:extLst>
          </p:cNvPr>
          <p:cNvSpPr txBox="1">
            <a:spLocks/>
          </p:cNvSpPr>
          <p:nvPr/>
        </p:nvSpPr>
        <p:spPr>
          <a:xfrm>
            <a:off x="560252" y="4541945"/>
            <a:ext cx="2473234" cy="369332"/>
          </a:xfrm>
          <a:prstGeom prst="rect">
            <a:avLst/>
          </a:prstGeom>
        </p:spPr>
        <p:txBody>
          <a:bodyPr wrap="square" lIns="0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mazon Ember Display" panose="020F0603020204020204" pitchFamily="34" charset="0"/>
              <a:buNone/>
              <a:defRPr sz="2000" b="0" i="0" cap="none" spc="0" baseline="0"/>
            </a:lvl1pPr>
            <a:lvl2pPr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/>
            </a:lvl2pPr>
            <a:lvl3pPr marL="6858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/>
            </a:lvl3pPr>
            <a:lvl4pPr marL="9144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</a:lvl4pPr>
            <a:lvl5pPr marL="914400" indent="-228600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9pPr>
          </a:lstStyle>
          <a:p>
            <a:r>
              <a:rPr lang="en-US" b="1" dirty="0"/>
              <a:t>Speaker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DED35A-2EB5-4029-86C0-57E8838926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2789" y="1873069"/>
            <a:ext cx="2473234" cy="2473231"/>
          </a:xfrm>
          <a:prstGeom prst="rect">
            <a:avLst/>
          </a:prstGeom>
          <a:ln w="12700">
            <a:gradFill flip="none" rotWithShape="1">
              <a:gsLst>
                <a:gs pos="62800">
                  <a:schemeClr val="accent1"/>
                </a:gs>
                <a:gs pos="0">
                  <a:schemeClr val="accent4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D231687-2DDF-4BD5-9C2C-F3BE676503E5}"/>
              </a:ext>
            </a:extLst>
          </p:cNvPr>
          <p:cNvSpPr txBox="1">
            <a:spLocks/>
          </p:cNvSpPr>
          <p:nvPr/>
        </p:nvSpPr>
        <p:spPr>
          <a:xfrm>
            <a:off x="3442789" y="4948345"/>
            <a:ext cx="2473234" cy="757130"/>
          </a:xfrm>
          <a:prstGeom prst="rect">
            <a:avLst/>
          </a:prstGeom>
        </p:spPr>
        <p:txBody>
          <a:bodyPr wrap="square"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 Display" panose="020F0603020204020204" pitchFamily="34" charset="0"/>
              <a:buNone/>
              <a:defRPr sz="1600" b="0" i="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(pronouns)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Speaker job title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Speaker company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A3BA5A7-60C3-4D84-A16C-A4360B54C425}"/>
              </a:ext>
            </a:extLst>
          </p:cNvPr>
          <p:cNvSpPr txBox="1">
            <a:spLocks/>
          </p:cNvSpPr>
          <p:nvPr/>
        </p:nvSpPr>
        <p:spPr>
          <a:xfrm>
            <a:off x="3442789" y="4541945"/>
            <a:ext cx="2473234" cy="369332"/>
          </a:xfrm>
          <a:prstGeom prst="rect">
            <a:avLst/>
          </a:prstGeom>
        </p:spPr>
        <p:txBody>
          <a:bodyPr wrap="square"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mazon Ember Display" panose="020F0603020204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Speaker name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E68A81-9E83-4C2F-A642-B4F121B6E7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5326" y="1873069"/>
            <a:ext cx="2473234" cy="2473231"/>
          </a:xfrm>
          <a:prstGeom prst="rect">
            <a:avLst/>
          </a:prstGeom>
          <a:ln w="12700">
            <a:gradFill flip="none" rotWithShape="1">
              <a:gsLst>
                <a:gs pos="62800">
                  <a:schemeClr val="accent1"/>
                </a:gs>
                <a:gs pos="0">
                  <a:schemeClr val="accent4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</p:pic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859E17D-BB3E-4EF1-8417-30536057A924}"/>
              </a:ext>
            </a:extLst>
          </p:cNvPr>
          <p:cNvSpPr txBox="1">
            <a:spLocks/>
          </p:cNvSpPr>
          <p:nvPr/>
        </p:nvSpPr>
        <p:spPr>
          <a:xfrm>
            <a:off x="6325326" y="4948345"/>
            <a:ext cx="2473234" cy="757130"/>
          </a:xfrm>
          <a:prstGeom prst="rect">
            <a:avLst/>
          </a:prstGeom>
        </p:spPr>
        <p:txBody>
          <a:bodyPr wrap="square"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 Display" panose="020F0603020204020204" pitchFamily="34" charset="0"/>
              <a:buNone/>
              <a:defRPr sz="1600" b="0" i="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(pronouns)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Speaker job title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Speaker company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4954645-49F3-4293-9ED7-16AE523BEEF5}"/>
              </a:ext>
            </a:extLst>
          </p:cNvPr>
          <p:cNvSpPr txBox="1">
            <a:spLocks/>
          </p:cNvSpPr>
          <p:nvPr/>
        </p:nvSpPr>
        <p:spPr>
          <a:xfrm>
            <a:off x="6325326" y="4541945"/>
            <a:ext cx="2473234" cy="369332"/>
          </a:xfrm>
          <a:prstGeom prst="rect">
            <a:avLst/>
          </a:prstGeom>
        </p:spPr>
        <p:txBody>
          <a:bodyPr wrap="square"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mazon Ember Display" panose="020F0603020204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Speaker name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D819DB-DDBC-42D8-9FFD-5FCDE699F2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7863" y="1873069"/>
            <a:ext cx="2473234" cy="2473231"/>
          </a:xfrm>
          <a:prstGeom prst="rect">
            <a:avLst/>
          </a:prstGeom>
          <a:ln w="12700">
            <a:gradFill flip="none" rotWithShape="1">
              <a:gsLst>
                <a:gs pos="62800">
                  <a:schemeClr val="accent1"/>
                </a:gs>
                <a:gs pos="0">
                  <a:schemeClr val="accent4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</p:pic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E02DCC4-22C3-4819-A111-8AA9B78A5C59}"/>
              </a:ext>
            </a:extLst>
          </p:cNvPr>
          <p:cNvSpPr txBox="1">
            <a:spLocks/>
          </p:cNvSpPr>
          <p:nvPr/>
        </p:nvSpPr>
        <p:spPr>
          <a:xfrm>
            <a:off x="9207863" y="4948345"/>
            <a:ext cx="2473234" cy="757130"/>
          </a:xfrm>
          <a:prstGeom prst="rect">
            <a:avLst/>
          </a:prstGeom>
        </p:spPr>
        <p:txBody>
          <a:bodyPr wrap="square"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mazon Ember Display" panose="020F0603020204020204" pitchFamily="34" charset="0"/>
              <a:buNone/>
              <a:defRPr sz="1600" b="0" i="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(pronouns)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Speaker job title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Speaker company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F76BA20-F806-4761-922D-9C8CF72C35B2}"/>
              </a:ext>
            </a:extLst>
          </p:cNvPr>
          <p:cNvSpPr txBox="1">
            <a:spLocks/>
          </p:cNvSpPr>
          <p:nvPr/>
        </p:nvSpPr>
        <p:spPr>
          <a:xfrm>
            <a:off x="9207863" y="4541945"/>
            <a:ext cx="2473234" cy="369332"/>
          </a:xfrm>
          <a:prstGeom prst="rect">
            <a:avLst/>
          </a:prstGeom>
        </p:spPr>
        <p:txBody>
          <a:bodyPr wrap="square"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mazon Ember Display" panose="020F0603020204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53586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3472 L -3.7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3472 L -3.75E-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3472 L -3.75E-6 1.85185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3472 L -3.75E-6 1.85185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  <p:bldP spid="24" grpId="0"/>
      <p:bldP spid="24" grpId="1"/>
      <p:bldP spid="25" grpId="0"/>
      <p:bldP spid="25" grpId="1"/>
      <p:bldP spid="27" grpId="0"/>
      <p:bldP spid="27" grpId="1"/>
      <p:bldP spid="28" grpId="0"/>
      <p:bldP spid="2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DF6FCD-EB66-4E6A-999F-27B44AB1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presentations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07CC6E-F571-49ED-8DCF-3B2E64E3EDF3}"/>
              </a:ext>
            </a:extLst>
          </p:cNvPr>
          <p:cNvSpPr/>
          <p:nvPr/>
        </p:nvSpPr>
        <p:spPr>
          <a:xfrm>
            <a:off x="632568" y="1835945"/>
            <a:ext cx="1958230" cy="97911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noAutofit/>
          </a:bodyPr>
          <a:lstStyle/>
          <a:p>
            <a:pPr marL="0" lvl="0" indent="0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Are customer-focused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559D14-9A03-4226-861B-FB973F1BB691}"/>
              </a:ext>
            </a:extLst>
          </p:cNvPr>
          <p:cNvSpPr/>
          <p:nvPr/>
        </p:nvSpPr>
        <p:spPr>
          <a:xfrm>
            <a:off x="3189555" y="1835945"/>
            <a:ext cx="1681841" cy="97911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noAutofit/>
          </a:bodyPr>
          <a:lstStyle/>
          <a:p>
            <a:pPr marL="0" lvl="0" indent="0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Are true to the abstract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4EB578E-52C2-4394-A21A-1B5DCC471EA9}"/>
              </a:ext>
            </a:extLst>
          </p:cNvPr>
          <p:cNvSpPr/>
          <p:nvPr/>
        </p:nvSpPr>
        <p:spPr>
          <a:xfrm>
            <a:off x="632568" y="4757758"/>
            <a:ext cx="1958230" cy="97911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noAutofit/>
          </a:bodyPr>
          <a:lstStyle/>
          <a:p>
            <a:pPr marL="0" lvl="0" indent="0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Have simple visuals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81EE35-DB0A-4596-BBF8-3211052CB042}"/>
              </a:ext>
            </a:extLst>
          </p:cNvPr>
          <p:cNvSpPr/>
          <p:nvPr/>
        </p:nvSpPr>
        <p:spPr>
          <a:xfrm>
            <a:off x="632568" y="3427785"/>
            <a:ext cx="1958230" cy="97911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noAutofit/>
          </a:bodyPr>
          <a:lstStyle/>
          <a:p>
            <a:pPr marL="0" lvl="0" indent="0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Provide clear takeaways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664AD7B-E8B9-438E-A438-19893BDD5E50}"/>
              </a:ext>
            </a:extLst>
          </p:cNvPr>
          <p:cNvSpPr/>
          <p:nvPr/>
        </p:nvSpPr>
        <p:spPr>
          <a:xfrm>
            <a:off x="3189555" y="3427785"/>
            <a:ext cx="1958230" cy="97911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noAutofit/>
          </a:bodyPr>
          <a:lstStyle/>
          <a:p>
            <a:pPr marL="0" lvl="0" indent="0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Tell a story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07CE21-1550-4416-B3C5-E755856E87AA}"/>
              </a:ext>
            </a:extLst>
          </p:cNvPr>
          <p:cNvGrpSpPr/>
          <p:nvPr/>
        </p:nvGrpSpPr>
        <p:grpSpPr>
          <a:xfrm>
            <a:off x="6248400" y="0"/>
            <a:ext cx="5943601" cy="6858000"/>
            <a:chOff x="6248400" y="0"/>
            <a:chExt cx="594360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1CB40F-7B76-400F-B6DD-FB2228A89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8400" y="0"/>
              <a:ext cx="59436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B8E42B-9F66-4033-BB5C-AFC90C6BB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48401" y="0"/>
              <a:ext cx="5943600" cy="44704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alpha val="65000"/>
                  </a:schemeClr>
                </a:gs>
                <a:gs pos="100000">
                  <a:schemeClr val="accent1">
                    <a:alpha val="0"/>
                  </a:schemeClr>
                </a:gs>
                <a:gs pos="49000">
                  <a:schemeClr val="accent4"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BDFB68-0B8D-4FE1-905A-F32B158FA074}"/>
              </a:ext>
            </a:extLst>
          </p:cNvPr>
          <p:cNvSpPr/>
          <p:nvPr/>
        </p:nvSpPr>
        <p:spPr>
          <a:xfrm>
            <a:off x="3189554" y="4757758"/>
            <a:ext cx="2121747" cy="97911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noAutofit/>
          </a:bodyPr>
          <a:lstStyle/>
          <a:p>
            <a:pPr marL="0" lvl="0" indent="0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Have one key message per slide</a:t>
            </a:r>
          </a:p>
        </p:txBody>
      </p:sp>
    </p:spTree>
    <p:extLst>
      <p:ext uri="{BB962C8B-B14F-4D97-AF65-F5344CB8AC3E}">
        <p14:creationId xmlns:p14="http://schemas.microsoft.com/office/powerpoint/2010/main" val="19221158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0" fill="hold"/>
                                        <p:tgtEl>
                                          <p:spTgt spid="1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2" grpId="0"/>
      <p:bldP spid="12" grpId="1"/>
      <p:bldP spid="10" grpId="0"/>
      <p:bldP spid="10" grpId="1"/>
      <p:bldP spid="8" grpId="0"/>
      <p:bldP spid="8" grpId="1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D139336-05EF-4F74-8433-C3DF4927D3EA}"/>
              </a:ext>
            </a:extLst>
          </p:cNvPr>
          <p:cNvSpPr/>
          <p:nvPr/>
        </p:nvSpPr>
        <p:spPr>
          <a:xfrm>
            <a:off x="7093132" y="1618239"/>
            <a:ext cx="5251268" cy="3413761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/>
                </a:gs>
                <a:gs pos="83000">
                  <a:schemeClr val="accent4"/>
                </a:gs>
                <a:gs pos="100000">
                  <a:schemeClr val="accent5"/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0969EF-4F1A-4B7A-B6C0-2FAD5078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presentations follow accessibility guidelines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3554270-3F75-4481-8EF6-4CD10ADAA10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04800" y="1617663"/>
            <a:ext cx="5124450" cy="2370137"/>
          </a:xfrm>
        </p:spPr>
        <p:txBody>
          <a:bodyPr/>
          <a:lstStyle/>
          <a:p>
            <a:pPr marL="0" indent="0">
              <a:spcAft>
                <a:spcPts val="2400"/>
              </a:spcAft>
              <a:buNone/>
            </a:pPr>
            <a:r>
              <a:rPr lang="en-US" sz="2000" noProof="0" dirty="0"/>
              <a:t>Text (or lines) and the background should have a contrast ratio of </a:t>
            </a:r>
            <a:r>
              <a:rPr lang="en-US" sz="2000" noProof="0" dirty="0">
                <a:hlinkClick r:id="rId3"/>
              </a:rPr>
              <a:t>at least 4.5:1</a:t>
            </a:r>
            <a:endParaRPr lang="en-US" sz="2000" dirty="0"/>
          </a:p>
          <a:p>
            <a:pPr marL="0" indent="0">
              <a:spcAft>
                <a:spcPts val="2400"/>
              </a:spcAft>
              <a:buNone/>
            </a:pPr>
            <a:r>
              <a:rPr lang="en-US" sz="2000" noProof="0" dirty="0"/>
              <a:t>Generally, white or black on a strongly contrasting background is the best choice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US" sz="2000" noProof="0" dirty="0"/>
              <a:t>Here’s some color choices with good contrast for this template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FBBCA8-12BB-4C04-ADD2-F2B30EC1A037}"/>
              </a:ext>
            </a:extLst>
          </p:cNvPr>
          <p:cNvSpPr txBox="1"/>
          <p:nvPr/>
        </p:nvSpPr>
        <p:spPr>
          <a:xfrm>
            <a:off x="552728" y="4345361"/>
            <a:ext cx="165735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Fill colors for black text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C6DBC9-CE87-4B60-8805-866ED3EF089E}"/>
              </a:ext>
            </a:extLst>
          </p:cNvPr>
          <p:cNvSpPr txBox="1"/>
          <p:nvPr/>
        </p:nvSpPr>
        <p:spPr>
          <a:xfrm>
            <a:off x="552728" y="5081543"/>
            <a:ext cx="165735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sz="1600" dirty="0">
                <a:latin typeface="+mj-lt"/>
              </a:rPr>
              <a:t>Fill colors for white text</a:t>
            </a:r>
          </a:p>
        </p:txBody>
      </p:sp>
      <p:sp>
        <p:nvSpPr>
          <p:cNvPr id="43" name="Pass Row 1, Column 7">
            <a:extLst>
              <a:ext uri="{FF2B5EF4-FFF2-40B4-BE49-F238E27FC236}">
                <a16:creationId xmlns:a16="http://schemas.microsoft.com/office/drawing/2014/main" id="{39955B48-0ABB-45B6-931D-31DE33EDE704}"/>
              </a:ext>
            </a:extLst>
          </p:cNvPr>
          <p:cNvSpPr/>
          <p:nvPr/>
        </p:nvSpPr>
        <p:spPr>
          <a:xfrm>
            <a:off x="2325293" y="4366142"/>
            <a:ext cx="543211" cy="543211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16:1</a:t>
            </a:r>
          </a:p>
        </p:txBody>
      </p:sp>
      <p:sp>
        <p:nvSpPr>
          <p:cNvPr id="44" name="Pass Row 1, Column 6">
            <a:extLst>
              <a:ext uri="{FF2B5EF4-FFF2-40B4-BE49-F238E27FC236}">
                <a16:creationId xmlns:a16="http://schemas.microsoft.com/office/drawing/2014/main" id="{02ABB88B-1492-46E1-B93C-812FF5E691FF}"/>
              </a:ext>
            </a:extLst>
          </p:cNvPr>
          <p:cNvSpPr/>
          <p:nvPr/>
        </p:nvSpPr>
        <p:spPr>
          <a:xfrm>
            <a:off x="2988887" y="4366142"/>
            <a:ext cx="543211" cy="543211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6:1</a:t>
            </a:r>
          </a:p>
        </p:txBody>
      </p:sp>
      <p:sp>
        <p:nvSpPr>
          <p:cNvPr id="45" name="Pass Row 1, Column 5">
            <a:extLst>
              <a:ext uri="{FF2B5EF4-FFF2-40B4-BE49-F238E27FC236}">
                <a16:creationId xmlns:a16="http://schemas.microsoft.com/office/drawing/2014/main" id="{2EBEAC66-EFFD-4F78-A4B3-E2EBFB265055}"/>
              </a:ext>
            </a:extLst>
          </p:cNvPr>
          <p:cNvSpPr/>
          <p:nvPr/>
        </p:nvSpPr>
        <p:spPr>
          <a:xfrm>
            <a:off x="3652480" y="4366142"/>
            <a:ext cx="543211" cy="543211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19:1</a:t>
            </a:r>
          </a:p>
        </p:txBody>
      </p:sp>
      <p:sp>
        <p:nvSpPr>
          <p:cNvPr id="41" name="Pass Row 1, Column 6">
            <a:extLst>
              <a:ext uri="{FF2B5EF4-FFF2-40B4-BE49-F238E27FC236}">
                <a16:creationId xmlns:a16="http://schemas.microsoft.com/office/drawing/2014/main" id="{DC192B71-7E0A-4A0C-B6FD-8BC35258E3E3}"/>
              </a:ext>
            </a:extLst>
          </p:cNvPr>
          <p:cNvSpPr/>
          <p:nvPr/>
        </p:nvSpPr>
        <p:spPr>
          <a:xfrm>
            <a:off x="2325296" y="5102324"/>
            <a:ext cx="543211" cy="543211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14:1</a:t>
            </a:r>
          </a:p>
        </p:txBody>
      </p:sp>
      <p:sp>
        <p:nvSpPr>
          <p:cNvPr id="42" name="Pass Row 1, Column 5">
            <a:extLst>
              <a:ext uri="{FF2B5EF4-FFF2-40B4-BE49-F238E27FC236}">
                <a16:creationId xmlns:a16="http://schemas.microsoft.com/office/drawing/2014/main" id="{774840CB-C56A-4E28-8398-475A0793571A}"/>
              </a:ext>
            </a:extLst>
          </p:cNvPr>
          <p:cNvSpPr/>
          <p:nvPr/>
        </p:nvSpPr>
        <p:spPr>
          <a:xfrm>
            <a:off x="2988895" y="5102324"/>
            <a:ext cx="543211" cy="543211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6:1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415C84-D65B-441D-B447-E9ECB9C93470}"/>
              </a:ext>
            </a:extLst>
          </p:cNvPr>
          <p:cNvGrpSpPr/>
          <p:nvPr/>
        </p:nvGrpSpPr>
        <p:grpSpPr>
          <a:xfrm>
            <a:off x="7551342" y="2271850"/>
            <a:ext cx="3684209" cy="973259"/>
            <a:chOff x="7551342" y="2271850"/>
            <a:chExt cx="3684209" cy="9732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18E6A2-83D3-41A6-AC7D-C1A349D362C8}"/>
                </a:ext>
              </a:extLst>
            </p:cNvPr>
            <p:cNvSpPr/>
            <p:nvPr/>
          </p:nvSpPr>
          <p:spPr>
            <a:xfrm>
              <a:off x="8521683" y="2323356"/>
              <a:ext cx="2713868" cy="921753"/>
            </a:xfrm>
            <a:custGeom>
              <a:avLst/>
              <a:gdLst>
                <a:gd name="connsiteX0" fmla="*/ 0 w 2481336"/>
                <a:gd name="connsiteY0" fmla="*/ 0 h 1240668"/>
                <a:gd name="connsiteX1" fmla="*/ 2481336 w 2481336"/>
                <a:gd name="connsiteY1" fmla="*/ 0 h 1240668"/>
                <a:gd name="connsiteX2" fmla="*/ 2481336 w 2481336"/>
                <a:gd name="connsiteY2" fmla="*/ 1240668 h 1240668"/>
                <a:gd name="connsiteX3" fmla="*/ 0 w 2481336"/>
                <a:gd name="connsiteY3" fmla="*/ 1240668 h 1240668"/>
                <a:gd name="connsiteX4" fmla="*/ 0 w 2481336"/>
                <a:gd name="connsiteY4" fmla="*/ 0 h 124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1336" h="1240668">
                  <a:moveTo>
                    <a:pt x="0" y="0"/>
                  </a:moveTo>
                  <a:lnTo>
                    <a:pt x="2481336" y="0"/>
                  </a:lnTo>
                  <a:lnTo>
                    <a:pt x="2481336" y="1240668"/>
                  </a:lnTo>
                  <a:lnTo>
                    <a:pt x="0" y="12406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t" anchorCtr="0">
              <a:noAutofit/>
            </a:bodyPr>
            <a:lstStyle/>
            <a:p>
              <a:pPr marL="0" lvl="0" indent="0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Review the </a:t>
              </a:r>
              <a:r>
                <a:rPr lang="en-US" sz="1600" kern="1200" dirty="0">
                  <a:hlinkClick r:id="rId4"/>
                </a:rPr>
                <a:t>Microsoft PowerPoint Accessibility hub</a:t>
              </a:r>
              <a:r>
                <a:rPr lang="en-US" sz="1600" kern="1200" dirty="0"/>
                <a:t> for the latest PowerPoint accessibility best practices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5A12796-4F9D-4CFF-B69F-47B0B07328DC}"/>
                </a:ext>
              </a:extLst>
            </p:cNvPr>
            <p:cNvGrpSpPr/>
            <p:nvPr/>
          </p:nvGrpSpPr>
          <p:grpSpPr>
            <a:xfrm>
              <a:off x="7551342" y="2271850"/>
              <a:ext cx="736315" cy="736315"/>
              <a:chOff x="7551342" y="1618239"/>
              <a:chExt cx="736315" cy="73631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1C07381-97A9-48D6-B1CA-84D5B1AB2524}"/>
                  </a:ext>
                </a:extLst>
              </p:cNvPr>
              <p:cNvSpPr/>
              <p:nvPr/>
            </p:nvSpPr>
            <p:spPr>
              <a:xfrm>
                <a:off x="7551342" y="1618239"/>
                <a:ext cx="736315" cy="736315"/>
              </a:xfrm>
              <a:custGeom>
                <a:avLst/>
                <a:gdLst>
                  <a:gd name="connsiteX0" fmla="*/ 761498 w 762000"/>
                  <a:gd name="connsiteY0" fmla="*/ 380566 h 762000"/>
                  <a:gd name="connsiteX1" fmla="*/ 380498 w 762000"/>
                  <a:gd name="connsiteY1" fmla="*/ 761566 h 762000"/>
                  <a:gd name="connsiteX2" fmla="*/ -502 w 762000"/>
                  <a:gd name="connsiteY2" fmla="*/ 380566 h 762000"/>
                  <a:gd name="connsiteX3" fmla="*/ 380498 w 762000"/>
                  <a:gd name="connsiteY3" fmla="*/ -434 h 762000"/>
                  <a:gd name="connsiteX4" fmla="*/ 761498 w 762000"/>
                  <a:gd name="connsiteY4" fmla="*/ 380566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0" h="762000">
                    <a:moveTo>
                      <a:pt x="761498" y="380566"/>
                    </a:moveTo>
                    <a:cubicBezTo>
                      <a:pt x="761498" y="590983"/>
                      <a:pt x="590915" y="761566"/>
                      <a:pt x="380498" y="761566"/>
                    </a:cubicBezTo>
                    <a:cubicBezTo>
                      <a:pt x="170081" y="761566"/>
                      <a:pt x="-502" y="590983"/>
                      <a:pt x="-502" y="380566"/>
                    </a:cubicBezTo>
                    <a:cubicBezTo>
                      <a:pt x="-502" y="170149"/>
                      <a:pt x="170081" y="-434"/>
                      <a:pt x="380498" y="-434"/>
                    </a:cubicBezTo>
                    <a:cubicBezTo>
                      <a:pt x="590915" y="-434"/>
                      <a:pt x="761498" y="170149"/>
                      <a:pt x="761498" y="380566"/>
                    </a:cubicBezTo>
                    <a:close/>
                  </a:path>
                </a:pathLst>
              </a:custGeom>
              <a:noFill/>
              <a:ln w="19050">
                <a:gradFill flip="none" rotWithShape="1">
                  <a:gsLst>
                    <a:gs pos="16000">
                      <a:schemeClr val="accent2"/>
                    </a:gs>
                    <a:gs pos="98000">
                      <a:schemeClr val="accent3"/>
                    </a:gs>
                  </a:gsLst>
                  <a:lin ang="189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E3D4E7B-FC74-4F57-A2D5-883FEA906FB2}"/>
                  </a:ext>
                </a:extLst>
              </p:cNvPr>
              <p:cNvGrpSpPr/>
              <p:nvPr/>
            </p:nvGrpSpPr>
            <p:grpSpPr>
              <a:xfrm>
                <a:off x="7724100" y="1857817"/>
                <a:ext cx="383436" cy="272805"/>
                <a:chOff x="8542926" y="2306995"/>
                <a:chExt cx="396811" cy="282321"/>
              </a:xfrm>
              <a:noFill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94649A5-87A9-4073-BDB1-CDE9B5B6AE15}"/>
                    </a:ext>
                  </a:extLst>
                </p:cNvPr>
                <p:cNvSpPr/>
                <p:nvPr/>
              </p:nvSpPr>
              <p:spPr>
                <a:xfrm>
                  <a:off x="8854393" y="2306995"/>
                  <a:ext cx="85344" cy="85439"/>
                </a:xfrm>
                <a:custGeom>
                  <a:avLst/>
                  <a:gdLst>
                    <a:gd name="connsiteX0" fmla="*/ -502 w 85344"/>
                    <a:gd name="connsiteY0" fmla="*/ 85005 h 85439"/>
                    <a:gd name="connsiteX1" fmla="*/ 84842 w 85344"/>
                    <a:gd name="connsiteY1" fmla="*/ -434 h 85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344" h="85439">
                      <a:moveTo>
                        <a:pt x="-502" y="85005"/>
                      </a:moveTo>
                      <a:lnTo>
                        <a:pt x="84842" y="-434"/>
                      </a:lnTo>
                    </a:path>
                  </a:pathLst>
                </a:custGeom>
                <a:grp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4C998A6-6940-450D-854A-85C2FB97954E}"/>
                    </a:ext>
                  </a:extLst>
                </p:cNvPr>
                <p:cNvSpPr/>
                <p:nvPr/>
              </p:nvSpPr>
              <p:spPr>
                <a:xfrm>
                  <a:off x="8542926" y="2411485"/>
                  <a:ext cx="292417" cy="177831"/>
                </a:xfrm>
                <a:custGeom>
                  <a:avLst/>
                  <a:gdLst>
                    <a:gd name="connsiteX0" fmla="*/ -502 w 292417"/>
                    <a:gd name="connsiteY0" fmla="*/ 62717 h 177831"/>
                    <a:gd name="connsiteX1" fmla="*/ 114083 w 292417"/>
                    <a:gd name="connsiteY1" fmla="*/ 177398 h 177831"/>
                    <a:gd name="connsiteX2" fmla="*/ 291915 w 292417"/>
                    <a:gd name="connsiteY2" fmla="*/ -434 h 1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417" h="177831">
                      <a:moveTo>
                        <a:pt x="-502" y="62717"/>
                      </a:moveTo>
                      <a:lnTo>
                        <a:pt x="114083" y="177398"/>
                      </a:lnTo>
                      <a:lnTo>
                        <a:pt x="291915" y="-434"/>
                      </a:lnTo>
                    </a:path>
                  </a:pathLst>
                </a:custGeom>
                <a:grp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36DC6B-8504-4AC6-803F-08E129B3AFDA}"/>
              </a:ext>
            </a:extLst>
          </p:cNvPr>
          <p:cNvGrpSpPr/>
          <p:nvPr/>
        </p:nvGrpSpPr>
        <p:grpSpPr>
          <a:xfrm>
            <a:off x="7551342" y="3609046"/>
            <a:ext cx="4404438" cy="755365"/>
            <a:chOff x="7551342" y="3609046"/>
            <a:chExt cx="4404438" cy="75536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61929-CCCC-4E64-ABEF-AE3036886E5F}"/>
                </a:ext>
              </a:extLst>
            </p:cNvPr>
            <p:cNvSpPr/>
            <p:nvPr/>
          </p:nvSpPr>
          <p:spPr>
            <a:xfrm>
              <a:off x="8521682" y="3628096"/>
              <a:ext cx="3434098" cy="736315"/>
            </a:xfrm>
            <a:custGeom>
              <a:avLst/>
              <a:gdLst>
                <a:gd name="connsiteX0" fmla="*/ 0 w 2481336"/>
                <a:gd name="connsiteY0" fmla="*/ 0 h 1240668"/>
                <a:gd name="connsiteX1" fmla="*/ 2481336 w 2481336"/>
                <a:gd name="connsiteY1" fmla="*/ 0 h 1240668"/>
                <a:gd name="connsiteX2" fmla="*/ 2481336 w 2481336"/>
                <a:gd name="connsiteY2" fmla="*/ 1240668 h 1240668"/>
                <a:gd name="connsiteX3" fmla="*/ 0 w 2481336"/>
                <a:gd name="connsiteY3" fmla="*/ 1240668 h 1240668"/>
                <a:gd name="connsiteX4" fmla="*/ 0 w 2481336"/>
                <a:gd name="connsiteY4" fmla="*/ 0 h 124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1336" h="1240668">
                  <a:moveTo>
                    <a:pt x="0" y="0"/>
                  </a:moveTo>
                  <a:lnTo>
                    <a:pt x="2481336" y="0"/>
                  </a:lnTo>
                  <a:lnTo>
                    <a:pt x="2481336" y="1240668"/>
                  </a:lnTo>
                  <a:lnTo>
                    <a:pt x="0" y="12406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t" anchorCtr="0">
              <a:noAutofit/>
            </a:bodyPr>
            <a:lstStyle/>
            <a:p>
              <a:pPr marL="0" lvl="0" indent="0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When your presentation is complete, use the Accessibility Checker (</a:t>
              </a:r>
              <a:r>
                <a:rPr lang="en-US" sz="1600" b="1" kern="1200" dirty="0"/>
                <a:t>Review</a:t>
              </a:r>
              <a:r>
                <a:rPr lang="en-US" sz="1600" kern="1200" dirty="0"/>
                <a:t> &gt; </a:t>
              </a:r>
              <a:r>
                <a:rPr lang="en-US" sz="1600" b="1" kern="1200" dirty="0"/>
                <a:t>Check Accessibility</a:t>
              </a:r>
              <a:r>
                <a:rPr lang="en-US" sz="1600" kern="1200" dirty="0"/>
                <a:t>)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A54922-2B14-4EA1-AC0A-5CAF90B853A4}"/>
                </a:ext>
              </a:extLst>
            </p:cNvPr>
            <p:cNvGrpSpPr/>
            <p:nvPr/>
          </p:nvGrpSpPr>
          <p:grpSpPr>
            <a:xfrm>
              <a:off x="7551342" y="3609046"/>
              <a:ext cx="736315" cy="736315"/>
              <a:chOff x="7551342" y="1618239"/>
              <a:chExt cx="736315" cy="736315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D7FD481-A282-4594-A5F5-D20975BDB7E7}"/>
                  </a:ext>
                </a:extLst>
              </p:cNvPr>
              <p:cNvSpPr/>
              <p:nvPr/>
            </p:nvSpPr>
            <p:spPr>
              <a:xfrm>
                <a:off x="7551342" y="1618239"/>
                <a:ext cx="736315" cy="736315"/>
              </a:xfrm>
              <a:custGeom>
                <a:avLst/>
                <a:gdLst>
                  <a:gd name="connsiteX0" fmla="*/ 761498 w 762000"/>
                  <a:gd name="connsiteY0" fmla="*/ 380566 h 762000"/>
                  <a:gd name="connsiteX1" fmla="*/ 380498 w 762000"/>
                  <a:gd name="connsiteY1" fmla="*/ 761566 h 762000"/>
                  <a:gd name="connsiteX2" fmla="*/ -502 w 762000"/>
                  <a:gd name="connsiteY2" fmla="*/ 380566 h 762000"/>
                  <a:gd name="connsiteX3" fmla="*/ 380498 w 762000"/>
                  <a:gd name="connsiteY3" fmla="*/ -434 h 762000"/>
                  <a:gd name="connsiteX4" fmla="*/ 761498 w 762000"/>
                  <a:gd name="connsiteY4" fmla="*/ 380566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0" h="762000">
                    <a:moveTo>
                      <a:pt x="761498" y="380566"/>
                    </a:moveTo>
                    <a:cubicBezTo>
                      <a:pt x="761498" y="590983"/>
                      <a:pt x="590915" y="761566"/>
                      <a:pt x="380498" y="761566"/>
                    </a:cubicBezTo>
                    <a:cubicBezTo>
                      <a:pt x="170081" y="761566"/>
                      <a:pt x="-502" y="590983"/>
                      <a:pt x="-502" y="380566"/>
                    </a:cubicBezTo>
                    <a:cubicBezTo>
                      <a:pt x="-502" y="170149"/>
                      <a:pt x="170081" y="-434"/>
                      <a:pt x="380498" y="-434"/>
                    </a:cubicBezTo>
                    <a:cubicBezTo>
                      <a:pt x="590915" y="-434"/>
                      <a:pt x="761498" y="170149"/>
                      <a:pt x="761498" y="380566"/>
                    </a:cubicBezTo>
                    <a:close/>
                  </a:path>
                </a:pathLst>
              </a:custGeom>
              <a:noFill/>
              <a:ln w="19050">
                <a:gradFill flip="none" rotWithShape="1">
                  <a:gsLst>
                    <a:gs pos="16000">
                      <a:schemeClr val="accent2"/>
                    </a:gs>
                    <a:gs pos="98000">
                      <a:schemeClr val="accent3"/>
                    </a:gs>
                  </a:gsLst>
                  <a:lin ang="189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B68C629-1479-4AB9-997B-E5D80D40EF96}"/>
                  </a:ext>
                </a:extLst>
              </p:cNvPr>
              <p:cNvGrpSpPr/>
              <p:nvPr/>
            </p:nvGrpSpPr>
            <p:grpSpPr>
              <a:xfrm>
                <a:off x="7724100" y="1857817"/>
                <a:ext cx="383436" cy="272805"/>
                <a:chOff x="8542926" y="2306995"/>
                <a:chExt cx="396811" cy="282321"/>
              </a:xfrm>
              <a:noFill/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0CE3C6C-B485-4047-A4DD-C4C3BAC78232}"/>
                    </a:ext>
                  </a:extLst>
                </p:cNvPr>
                <p:cNvSpPr/>
                <p:nvPr/>
              </p:nvSpPr>
              <p:spPr>
                <a:xfrm>
                  <a:off x="8854393" y="2306995"/>
                  <a:ext cx="85344" cy="85439"/>
                </a:xfrm>
                <a:custGeom>
                  <a:avLst/>
                  <a:gdLst>
                    <a:gd name="connsiteX0" fmla="*/ -502 w 85344"/>
                    <a:gd name="connsiteY0" fmla="*/ 85005 h 85439"/>
                    <a:gd name="connsiteX1" fmla="*/ 84842 w 85344"/>
                    <a:gd name="connsiteY1" fmla="*/ -434 h 85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344" h="85439">
                      <a:moveTo>
                        <a:pt x="-502" y="85005"/>
                      </a:moveTo>
                      <a:lnTo>
                        <a:pt x="84842" y="-434"/>
                      </a:lnTo>
                    </a:path>
                  </a:pathLst>
                </a:custGeom>
                <a:grp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A74E9B16-A2BA-4018-B7CD-6751690B88B6}"/>
                    </a:ext>
                  </a:extLst>
                </p:cNvPr>
                <p:cNvSpPr/>
                <p:nvPr/>
              </p:nvSpPr>
              <p:spPr>
                <a:xfrm>
                  <a:off x="8542926" y="2411485"/>
                  <a:ext cx="292417" cy="177831"/>
                </a:xfrm>
                <a:custGeom>
                  <a:avLst/>
                  <a:gdLst>
                    <a:gd name="connsiteX0" fmla="*/ -502 w 292417"/>
                    <a:gd name="connsiteY0" fmla="*/ 62717 h 177831"/>
                    <a:gd name="connsiteX1" fmla="*/ 114083 w 292417"/>
                    <a:gd name="connsiteY1" fmla="*/ 177398 h 177831"/>
                    <a:gd name="connsiteX2" fmla="*/ 291915 w 292417"/>
                    <a:gd name="connsiteY2" fmla="*/ -434 h 1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417" h="177831">
                      <a:moveTo>
                        <a:pt x="-502" y="62717"/>
                      </a:moveTo>
                      <a:lnTo>
                        <a:pt x="114083" y="177398"/>
                      </a:lnTo>
                      <a:lnTo>
                        <a:pt x="291915" y="-434"/>
                      </a:lnTo>
                    </a:path>
                  </a:pathLst>
                </a:custGeom>
                <a:grp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0" name="Pass Row 1, Column 5">
            <a:extLst>
              <a:ext uri="{FF2B5EF4-FFF2-40B4-BE49-F238E27FC236}">
                <a16:creationId xmlns:a16="http://schemas.microsoft.com/office/drawing/2014/main" id="{73D8D058-F552-4181-8DFE-9D3BAC8D49FB}"/>
              </a:ext>
            </a:extLst>
          </p:cNvPr>
          <p:cNvSpPr/>
          <p:nvPr/>
        </p:nvSpPr>
        <p:spPr>
          <a:xfrm>
            <a:off x="3652479" y="5102324"/>
            <a:ext cx="543211" cy="543211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5:1</a:t>
            </a:r>
          </a:p>
        </p:txBody>
      </p:sp>
    </p:spTree>
    <p:extLst>
      <p:ext uri="{BB962C8B-B14F-4D97-AF65-F5344CB8AC3E}">
        <p14:creationId xmlns:p14="http://schemas.microsoft.com/office/powerpoint/2010/main" val="1901921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5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5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75E-6 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75E-6 1.85185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1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96D7-F276-42F3-A30F-225D80AB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accessible slide diagrams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195BCF27-63D4-491F-9DD2-2505CACF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485900"/>
            <a:ext cx="2938019" cy="1338828"/>
          </a:xfrm>
        </p:spPr>
        <p:txBody>
          <a:bodyPr lIns="0" rIns="0"/>
          <a:lstStyle/>
          <a:p>
            <a:pPr>
              <a:spcAft>
                <a:spcPts val="2400"/>
              </a:spcAft>
            </a:pPr>
            <a:r>
              <a:rPr lang="en-US" sz="1800" b="1" dirty="0">
                <a:solidFill>
                  <a:schemeClr val="accent1"/>
                </a:solidFill>
              </a:rPr>
              <a:t>Keep it simple</a:t>
            </a:r>
            <a:br>
              <a:rPr lang="en-US" sz="1800" b="1" dirty="0">
                <a:solidFill>
                  <a:schemeClr val="accent4"/>
                </a:solidFill>
              </a:rPr>
            </a:br>
            <a:r>
              <a:rPr lang="en-US" sz="1800" dirty="0"/>
              <a:t>Keep diagrams as simple as possible; split content over several slides if needed.</a:t>
            </a:r>
          </a:p>
        </p:txBody>
      </p:sp>
      <p:grpSp>
        <p:nvGrpSpPr>
          <p:cNvPr id="9" name="Architecture diagram" descr="Diagram of the data flow within the system, showing a data pipeline connecting Amazon Connect and Amazon Pinpoint with the data repo (Amazon S3 and Amazon Redshift). The repo connects over ETL with Amazon OpenSearch Service and Amazon QuickSight.">
            <a:extLst>
              <a:ext uri="{FF2B5EF4-FFF2-40B4-BE49-F238E27FC236}">
                <a16:creationId xmlns:a16="http://schemas.microsoft.com/office/drawing/2014/main" id="{997E9882-B9F9-4D7A-98EC-E77D0D4A396F}"/>
              </a:ext>
            </a:extLst>
          </p:cNvPr>
          <p:cNvGrpSpPr/>
          <p:nvPr/>
        </p:nvGrpSpPr>
        <p:grpSpPr>
          <a:xfrm>
            <a:off x="5049225" y="1505360"/>
            <a:ext cx="6278622" cy="4704940"/>
            <a:chOff x="5049225" y="1505360"/>
            <a:chExt cx="6278622" cy="4704940"/>
          </a:xfrm>
        </p:grpSpPr>
        <p:grpSp>
          <p:nvGrpSpPr>
            <p:cNvPr id="69" name="Customer experience">
              <a:extLst>
                <a:ext uri="{FF2B5EF4-FFF2-40B4-BE49-F238E27FC236}">
                  <a16:creationId xmlns:a16="http://schemas.microsoft.com/office/drawing/2014/main" id="{448E9EC8-3FE4-4EE6-BE28-7022EE51F2F2}"/>
                </a:ext>
              </a:extLst>
            </p:cNvPr>
            <p:cNvGrpSpPr/>
            <p:nvPr/>
          </p:nvGrpSpPr>
          <p:grpSpPr>
            <a:xfrm>
              <a:off x="5830219" y="1505360"/>
              <a:ext cx="1720017" cy="1746744"/>
              <a:chOff x="6389572" y="1505360"/>
              <a:chExt cx="1720017" cy="1746744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8FE088E-B34A-4381-8468-413D54E80D1E}"/>
                  </a:ext>
                </a:extLst>
              </p:cNvPr>
              <p:cNvGrpSpPr/>
              <p:nvPr/>
            </p:nvGrpSpPr>
            <p:grpSpPr>
              <a:xfrm>
                <a:off x="6688410" y="2041824"/>
                <a:ext cx="1122343" cy="1210280"/>
                <a:chOff x="6688410" y="2041824"/>
                <a:chExt cx="1122343" cy="1210280"/>
              </a:xfrm>
            </p:grpSpPr>
            <p:pic>
              <p:nvPicPr>
                <p:cNvPr id="27" name="Graphic 7">
                  <a:extLst>
                    <a:ext uri="{FF2B5EF4-FFF2-40B4-BE49-F238E27FC236}">
                      <a16:creationId xmlns:a16="http://schemas.microsoft.com/office/drawing/2014/main" id="{D7AE6E94-E9A3-43A0-80FA-EB8D1CD79E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 bwMode="auto">
                <a:xfrm>
                  <a:off x="6870105" y="2041824"/>
                  <a:ext cx="758952" cy="7589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TextBox 9">
                  <a:extLst>
                    <a:ext uri="{FF2B5EF4-FFF2-40B4-BE49-F238E27FC236}">
                      <a16:creationId xmlns:a16="http://schemas.microsoft.com/office/drawing/2014/main" id="{DE8F0D57-6E42-49DF-AA13-279021E4DF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88410" y="2790439"/>
                  <a:ext cx="1122343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mazon Ember Display" panose="020F0603020204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mazon Ember Display" panose="020F0603020204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mazon Ember Display" panose="020F0603020204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mazon Ember Display" panose="020F0603020204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mazon Ember Display" panose="020F0603020204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mazon Ember Display" panose="020F0603020204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mazon Ember Display" panose="020F0603020204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mazon Ember Display" panose="020F0603020204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mazon Ember Display" panose="020F0603020204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n-lt"/>
                      <a:ea typeface="Amazon Ember Display" panose="020F0603020204020204" pitchFamily="34" charset="0"/>
                      <a:cs typeface="Amazon Ember Display" panose="020F0603020204020204" pitchFamily="34" charset="0"/>
                    </a:rPr>
                    <a:t>Amazon</a:t>
                  </a:r>
                  <a:r>
                    <a:rPr kumimoji="0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61E2D"/>
                      </a:solidFill>
                      <a:effectLst/>
                      <a:uLnTx/>
                      <a:uFillTx/>
                      <a:latin typeface="+mn-lt"/>
                      <a:ea typeface="Amazon Ember Display" panose="020F0603020204020204" pitchFamily="34" charset="0"/>
                      <a:cs typeface="Amazon Ember Display" panose="020F0603020204020204" pitchFamily="34" charset="0"/>
                    </a:rPr>
                    <a:t> </a:t>
                  </a:r>
                  <a:r>
                    <a:rPr kumimoji="0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n-lt"/>
                      <a:ea typeface="Amazon Ember Display" panose="020F0603020204020204" pitchFamily="34" charset="0"/>
                      <a:cs typeface="Amazon Ember Display" panose="020F0603020204020204" pitchFamily="34" charset="0"/>
                    </a:rPr>
                    <a:t>Connect</a:t>
                  </a:r>
                </a:p>
              </p:txBody>
            </p:sp>
          </p:grp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456C812D-E163-474A-8D08-54C7F876A3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9572" y="1505360"/>
                <a:ext cx="172001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Customer experience</a:t>
                </a:r>
              </a:p>
            </p:txBody>
          </p:sp>
        </p:grpSp>
        <p:grpSp>
          <p:nvGrpSpPr>
            <p:cNvPr id="70" name="Campaign and journey management">
              <a:extLst>
                <a:ext uri="{FF2B5EF4-FFF2-40B4-BE49-F238E27FC236}">
                  <a16:creationId xmlns:a16="http://schemas.microsoft.com/office/drawing/2014/main" id="{AF35643F-3530-4100-9092-2BC29BB00407}"/>
                </a:ext>
              </a:extLst>
            </p:cNvPr>
            <p:cNvGrpSpPr/>
            <p:nvPr/>
          </p:nvGrpSpPr>
          <p:grpSpPr>
            <a:xfrm>
              <a:off x="8873708" y="1505360"/>
              <a:ext cx="2081221" cy="1746744"/>
              <a:chOff x="9433061" y="1505360"/>
              <a:chExt cx="2081221" cy="1746744"/>
            </a:xfrm>
          </p:grpSpPr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FB9F0070-86FF-4A69-BB60-3D902C8FA1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10094195" y="2041824"/>
                <a:ext cx="758952" cy="7589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Box 11">
                <a:extLst>
                  <a:ext uri="{FF2B5EF4-FFF2-40B4-BE49-F238E27FC236}">
                    <a16:creationId xmlns:a16="http://schemas.microsoft.com/office/drawing/2014/main" id="{2464287B-96BF-4502-B26D-833DF5688C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52055" y="2790439"/>
                <a:ext cx="84323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Amazon Pinpoint</a:t>
                </a:r>
              </a:p>
            </p:txBody>
          </p:sp>
          <p:sp>
            <p:nvSpPr>
              <p:cNvPr id="49" name="TextBox 9">
                <a:extLst>
                  <a:ext uri="{FF2B5EF4-FFF2-40B4-BE49-F238E27FC236}">
                    <a16:creationId xmlns:a16="http://schemas.microsoft.com/office/drawing/2014/main" id="{D2E4C66D-8BD3-447B-B01B-CAA3402521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33061" y="1505360"/>
                <a:ext cx="208122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Campaign &amp; journey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400" b="1" dirty="0">
                    <a:solidFill>
                      <a:srgbClr val="FFFFFF"/>
                    </a:solidFill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m</a:t>
                </a:r>
                <a:r>
                  <a:rPr kumimoji="0" lang="en-US" altLang="en-US" sz="1400" b="1" i="0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anagement</a:t>
                </a:r>
              </a:p>
            </p:txBody>
          </p:sp>
        </p:grpSp>
        <p:grpSp>
          <p:nvGrpSpPr>
            <p:cNvPr id="71" name="Data pipeline">
              <a:extLst>
                <a:ext uri="{FF2B5EF4-FFF2-40B4-BE49-F238E27FC236}">
                  <a16:creationId xmlns:a16="http://schemas.microsoft.com/office/drawing/2014/main" id="{688653F2-30FA-4EC0-B603-E64103182FC4}"/>
                </a:ext>
              </a:extLst>
            </p:cNvPr>
            <p:cNvGrpSpPr/>
            <p:nvPr/>
          </p:nvGrpSpPr>
          <p:grpSpPr>
            <a:xfrm>
              <a:off x="7069704" y="2421300"/>
              <a:ext cx="2465138" cy="2015400"/>
              <a:chOff x="6547848" y="2324819"/>
              <a:chExt cx="2465138" cy="201540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79F0C1E-B7A7-4463-A7FD-28DA2CE77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7848" y="2324819"/>
                <a:ext cx="2465138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7FE4ECE-59B5-4D1B-9373-18E84AEB16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6046" y="2782521"/>
                <a:ext cx="1021386" cy="1557698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6256554-FFE6-4957-B92D-003FC75016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27346" y="2782521"/>
                <a:ext cx="1043501" cy="1557698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10">
                <a:extLst>
                  <a:ext uri="{FF2B5EF4-FFF2-40B4-BE49-F238E27FC236}">
                    <a16:creationId xmlns:a16="http://schemas.microsoft.com/office/drawing/2014/main" id="{1CF1CBA7-0D2A-42D8-A206-F48E470D88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81757" y="3416080"/>
                <a:ext cx="76829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en-US" sz="1200" dirty="0">
                    <a:solidFill>
                      <a:schemeClr val="accent2"/>
                    </a:solidFill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p</a:t>
                </a:r>
                <a:r>
                  <a:rPr kumimoji="0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ipeline</a:t>
                </a:r>
              </a:p>
            </p:txBody>
          </p:sp>
        </p:grpSp>
        <p:grpSp>
          <p:nvGrpSpPr>
            <p:cNvPr id="72" name="Data repository">
              <a:extLst>
                <a:ext uri="{FF2B5EF4-FFF2-40B4-BE49-F238E27FC236}">
                  <a16:creationId xmlns:a16="http://schemas.microsoft.com/office/drawing/2014/main" id="{0AABA3EA-F239-4123-B90D-5957CA6BFB2A}"/>
                </a:ext>
              </a:extLst>
            </p:cNvPr>
            <p:cNvGrpSpPr/>
            <p:nvPr/>
          </p:nvGrpSpPr>
          <p:grpSpPr>
            <a:xfrm>
              <a:off x="6917220" y="4494394"/>
              <a:ext cx="2770105" cy="1582956"/>
              <a:chOff x="7476573" y="4494394"/>
              <a:chExt cx="2770105" cy="1582956"/>
            </a:xfrm>
          </p:grpSpPr>
          <p:pic>
            <p:nvPicPr>
              <p:cNvPr id="37" name="Graphic 8">
                <a:extLst>
                  <a:ext uri="{FF2B5EF4-FFF2-40B4-BE49-F238E27FC236}">
                    <a16:creationId xmlns:a16="http://schemas.microsoft.com/office/drawing/2014/main" id="{729AC38C-D45B-49E4-90F0-853E001BA0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634" y="485368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9">
                <a:extLst>
                  <a:ext uri="{FF2B5EF4-FFF2-40B4-BE49-F238E27FC236}">
                    <a16:creationId xmlns:a16="http://schemas.microsoft.com/office/drawing/2014/main" id="{245978CF-3F1C-4049-8098-34D86A6B30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24628" y="5615685"/>
                <a:ext cx="79401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Amazon S3</a:t>
                </a:r>
              </a:p>
            </p:txBody>
          </p:sp>
          <p:pic>
            <p:nvPicPr>
              <p:cNvPr id="39" name="Graphic 23">
                <a:extLst>
                  <a:ext uri="{FF2B5EF4-FFF2-40B4-BE49-F238E27FC236}">
                    <a16:creationId xmlns:a16="http://schemas.microsoft.com/office/drawing/2014/main" id="{1AF3DB80-7FC7-4851-BFAF-325A8F62B2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8555" y="4854849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TextBox 34">
                <a:extLst>
                  <a:ext uri="{FF2B5EF4-FFF2-40B4-BE49-F238E27FC236}">
                    <a16:creationId xmlns:a16="http://schemas.microsoft.com/office/drawing/2014/main" id="{94ED2376-9594-4BDE-B566-D5BF15B7B4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16166" y="5615685"/>
                <a:ext cx="114677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Amazon Redshift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86CA77E-CE2E-46D2-BCC8-41A29A2D2A98}"/>
                  </a:ext>
                </a:extLst>
              </p:cNvPr>
              <p:cNvSpPr/>
              <p:nvPr/>
            </p:nvSpPr>
            <p:spPr>
              <a:xfrm>
                <a:off x="7700981" y="4494394"/>
                <a:ext cx="2321290" cy="158044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2" name="TextBox 9">
                <a:extLst>
                  <a:ext uri="{FF2B5EF4-FFF2-40B4-BE49-F238E27FC236}">
                    <a16:creationId xmlns:a16="http://schemas.microsoft.com/office/drawing/2014/main" id="{F4CFAB50-2100-4083-95C5-3641D830FA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76573" y="4514446"/>
                <a:ext cx="277010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Data repository</a:t>
                </a:r>
              </a:p>
            </p:txBody>
          </p:sp>
        </p:grpSp>
        <p:grpSp>
          <p:nvGrpSpPr>
            <p:cNvPr id="66" name="Historical reporting and analytics">
              <a:extLst>
                <a:ext uri="{FF2B5EF4-FFF2-40B4-BE49-F238E27FC236}">
                  <a16:creationId xmlns:a16="http://schemas.microsoft.com/office/drawing/2014/main" id="{C1365FD2-3D97-48E2-8BAD-46B9379DA60E}"/>
                </a:ext>
              </a:extLst>
            </p:cNvPr>
            <p:cNvGrpSpPr/>
            <p:nvPr/>
          </p:nvGrpSpPr>
          <p:grpSpPr>
            <a:xfrm>
              <a:off x="5049225" y="4216455"/>
              <a:ext cx="1881487" cy="1809179"/>
              <a:chOff x="5608578" y="4216455"/>
              <a:chExt cx="1881487" cy="1809179"/>
            </a:xfrm>
          </p:grpSpPr>
          <p:pic>
            <p:nvPicPr>
              <p:cNvPr id="33" name="Graphic 7">
                <a:extLst>
                  <a:ext uri="{FF2B5EF4-FFF2-40B4-BE49-F238E27FC236}">
                    <a16:creationId xmlns:a16="http://schemas.microsoft.com/office/drawing/2014/main" id="{0CBCD788-1670-4D9B-A335-B776732A81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8321" y="4803557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Box 10">
                <a:extLst>
                  <a:ext uri="{FF2B5EF4-FFF2-40B4-BE49-F238E27FC236}">
                    <a16:creationId xmlns:a16="http://schemas.microsoft.com/office/drawing/2014/main" id="{FB4A2493-F228-4508-AFD0-4673C0F98F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5030" y="5563969"/>
                <a:ext cx="140858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Amazon QuickSight</a:t>
                </a:r>
              </a:p>
            </p:txBody>
          </p:sp>
          <p:sp>
            <p:nvSpPr>
              <p:cNvPr id="50" name="TextBox 9">
                <a:extLst>
                  <a:ext uri="{FF2B5EF4-FFF2-40B4-BE49-F238E27FC236}">
                    <a16:creationId xmlns:a16="http://schemas.microsoft.com/office/drawing/2014/main" id="{54E8830B-287E-4066-B473-255EA9870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08578" y="4216455"/>
                <a:ext cx="18814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Historical reporting &amp; analytics</a:t>
                </a:r>
              </a:p>
            </p:txBody>
          </p:sp>
        </p:grpSp>
        <p:grpSp>
          <p:nvGrpSpPr>
            <p:cNvPr id="67" name="Real-time dashboards">
              <a:extLst>
                <a:ext uri="{FF2B5EF4-FFF2-40B4-BE49-F238E27FC236}">
                  <a16:creationId xmlns:a16="http://schemas.microsoft.com/office/drawing/2014/main" id="{D358A5B1-A1E4-4AA9-B5FB-E10E41AFC8FA}"/>
                </a:ext>
              </a:extLst>
            </p:cNvPr>
            <p:cNvGrpSpPr/>
            <p:nvPr/>
          </p:nvGrpSpPr>
          <p:grpSpPr>
            <a:xfrm>
              <a:off x="9896432" y="4222340"/>
              <a:ext cx="1431415" cy="1987960"/>
              <a:chOff x="10455785" y="4222340"/>
              <a:chExt cx="1431415" cy="1987960"/>
            </a:xfrm>
          </p:grpSpPr>
          <p:pic>
            <p:nvPicPr>
              <p:cNvPr id="35" name="Graphic 18">
                <a:extLst>
                  <a:ext uri="{FF2B5EF4-FFF2-40B4-BE49-F238E27FC236}">
                    <a16:creationId xmlns:a16="http://schemas.microsoft.com/office/drawing/2014/main" id="{08337C04-9F63-46CF-898E-14551560C5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90492" y="4803557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TextBox 19">
                <a:extLst>
                  <a:ext uri="{FF2B5EF4-FFF2-40B4-BE49-F238E27FC236}">
                    <a16:creationId xmlns:a16="http://schemas.microsoft.com/office/drawing/2014/main" id="{270B2E80-2D32-47AD-BECF-18AAA47879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3750" y="5563969"/>
                <a:ext cx="1415484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Amazon OpenSearch Service</a:t>
                </a:r>
              </a:p>
            </p:txBody>
          </p:sp>
          <p:sp>
            <p:nvSpPr>
              <p:cNvPr id="51" name="TextBox 9">
                <a:extLst>
                  <a:ext uri="{FF2B5EF4-FFF2-40B4-BE49-F238E27FC236}">
                    <a16:creationId xmlns:a16="http://schemas.microsoft.com/office/drawing/2014/main" id="{BAB0B3D4-9529-436A-865D-4A800DDDB7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55785" y="4222340"/>
                <a:ext cx="143141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Real-time dashboards</a:t>
                </a:r>
              </a:p>
            </p:txBody>
          </p:sp>
        </p:grpSp>
        <p:grpSp>
          <p:nvGrpSpPr>
            <p:cNvPr id="74" name="ETL 1">
              <a:extLst>
                <a:ext uri="{FF2B5EF4-FFF2-40B4-BE49-F238E27FC236}">
                  <a16:creationId xmlns:a16="http://schemas.microsoft.com/office/drawing/2014/main" id="{6503D8A5-08F7-412B-AAD2-584E99F39A24}"/>
                </a:ext>
              </a:extLst>
            </p:cNvPr>
            <p:cNvGrpSpPr/>
            <p:nvPr/>
          </p:nvGrpSpPr>
          <p:grpSpPr>
            <a:xfrm>
              <a:off x="6373267" y="5184557"/>
              <a:ext cx="768291" cy="297805"/>
              <a:chOff x="6932620" y="5184557"/>
              <a:chExt cx="768291" cy="297805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29EF6C5-FCF6-47AA-9C7A-DEF97EB81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6278" y="5184557"/>
                <a:ext cx="760977" cy="2507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10">
                <a:extLst>
                  <a:ext uri="{FF2B5EF4-FFF2-40B4-BE49-F238E27FC236}">
                    <a16:creationId xmlns:a16="http://schemas.microsoft.com/office/drawing/2014/main" id="{1337C9A6-18D1-492B-A6C5-758D9A7EEF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2620" y="5205363"/>
                <a:ext cx="76829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ETL</a:t>
                </a:r>
              </a:p>
            </p:txBody>
          </p:sp>
        </p:grpSp>
        <p:grpSp>
          <p:nvGrpSpPr>
            <p:cNvPr id="73" name="ETL 2">
              <a:extLst>
                <a:ext uri="{FF2B5EF4-FFF2-40B4-BE49-F238E27FC236}">
                  <a16:creationId xmlns:a16="http://schemas.microsoft.com/office/drawing/2014/main" id="{5D1CA20D-F947-4358-8D4A-EC85C6DB55F5}"/>
                </a:ext>
              </a:extLst>
            </p:cNvPr>
            <p:cNvGrpSpPr/>
            <p:nvPr/>
          </p:nvGrpSpPr>
          <p:grpSpPr>
            <a:xfrm>
              <a:off x="9469602" y="5184557"/>
              <a:ext cx="768291" cy="298819"/>
              <a:chOff x="10028955" y="5184557"/>
              <a:chExt cx="768291" cy="29881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1535287-4390-475A-8568-580F473AC8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2612" y="5184557"/>
                <a:ext cx="760977" cy="2507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10">
                <a:extLst>
                  <a:ext uri="{FF2B5EF4-FFF2-40B4-BE49-F238E27FC236}">
                    <a16:creationId xmlns:a16="http://schemas.microsoft.com/office/drawing/2014/main" id="{0E6BCFDE-D09C-45C7-B11F-7EA7A255EF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28955" y="5206377"/>
                <a:ext cx="76829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mazon Ember Display" panose="020F0603020204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+mn-lt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ETL</a:t>
                </a: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B5C43FA-1AE6-415C-826A-DFB339C7A842}"/>
              </a:ext>
            </a:extLst>
          </p:cNvPr>
          <p:cNvSpPr txBox="1"/>
          <p:nvPr/>
        </p:nvSpPr>
        <p:spPr>
          <a:xfrm>
            <a:off x="304801" y="3130227"/>
            <a:ext cx="2847973" cy="10895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Use double encoding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Label lines and icons. Avoid using color as a sole indicator of difference.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DEB8B6-126C-4BE0-96CE-7EB6B8EBAE17}"/>
              </a:ext>
            </a:extLst>
          </p:cNvPr>
          <p:cNvSpPr txBox="1"/>
          <p:nvPr/>
        </p:nvSpPr>
        <p:spPr>
          <a:xfrm>
            <a:off x="304801" y="4525256"/>
            <a:ext cx="3424787" cy="8402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Use alt text thoughtfully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Include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  <a:hlinkClick r:id="rId11"/>
              </a:rPr>
              <a:t>alt text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 on visuals to briefly describe the content.</a:t>
            </a:r>
          </a:p>
        </p:txBody>
      </p:sp>
    </p:spTree>
    <p:extLst>
      <p:ext uri="{BB962C8B-B14F-4D97-AF65-F5344CB8AC3E}">
        <p14:creationId xmlns:p14="http://schemas.microsoft.com/office/powerpoint/2010/main" val="344833794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C923-2069-4635-B134-D4615BF2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icons to visualize your key points</a:t>
            </a:r>
          </a:p>
        </p:txBody>
      </p:sp>
      <p:sp>
        <p:nvSpPr>
          <p:cNvPr id="159" name="Text Placeholder 11">
            <a:extLst>
              <a:ext uri="{FF2B5EF4-FFF2-40B4-BE49-F238E27FC236}">
                <a16:creationId xmlns:a16="http://schemas.microsoft.com/office/drawing/2014/main" id="{C6ADABF4-F1DE-45FA-835F-8F688D0EE2A2}"/>
              </a:ext>
            </a:extLst>
          </p:cNvPr>
          <p:cNvSpPr txBox="1">
            <a:spLocks/>
          </p:cNvSpPr>
          <p:nvPr/>
        </p:nvSpPr>
        <p:spPr>
          <a:xfrm>
            <a:off x="945268" y="2920926"/>
            <a:ext cx="2575263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2000"/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+mn-lt"/>
              </a:rPr>
              <a:t>Use icons that emphasize meaning</a:t>
            </a:r>
          </a:p>
        </p:txBody>
      </p:sp>
      <p:sp>
        <p:nvSpPr>
          <p:cNvPr id="160" name="Text Placeholder 11">
            <a:extLst>
              <a:ext uri="{FF2B5EF4-FFF2-40B4-BE49-F238E27FC236}">
                <a16:creationId xmlns:a16="http://schemas.microsoft.com/office/drawing/2014/main" id="{3A6067FA-2B01-4E8F-86E4-C6DFAB579F17}"/>
              </a:ext>
            </a:extLst>
          </p:cNvPr>
          <p:cNvSpPr txBox="1">
            <a:spLocks/>
          </p:cNvSpPr>
          <p:nvPr/>
        </p:nvSpPr>
        <p:spPr>
          <a:xfrm>
            <a:off x="4915558" y="2920926"/>
            <a:ext cx="2341148" cy="707886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2000"/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+mn-lt"/>
              </a:rPr>
              <a:t>Use icons sparingly in your content</a:t>
            </a:r>
          </a:p>
        </p:txBody>
      </p:sp>
      <p:sp>
        <p:nvSpPr>
          <p:cNvPr id="161" name="Text Placeholder 11">
            <a:extLst>
              <a:ext uri="{FF2B5EF4-FFF2-40B4-BE49-F238E27FC236}">
                <a16:creationId xmlns:a16="http://schemas.microsoft.com/office/drawing/2014/main" id="{B1FECCC6-681D-45D1-8C95-96323CFCA245}"/>
              </a:ext>
            </a:extLst>
          </p:cNvPr>
          <p:cNvSpPr txBox="1">
            <a:spLocks/>
          </p:cNvSpPr>
          <p:nvPr/>
        </p:nvSpPr>
        <p:spPr>
          <a:xfrm>
            <a:off x="8651734" y="2920926"/>
            <a:ext cx="2575263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2000"/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+mn-lt"/>
              </a:rPr>
              <a:t>Don’t overcrowd icon slides with text</a:t>
            </a:r>
          </a:p>
        </p:txBody>
      </p:sp>
      <p:sp>
        <p:nvSpPr>
          <p:cNvPr id="162" name="Text Placeholder 11">
            <a:extLst>
              <a:ext uri="{FF2B5EF4-FFF2-40B4-BE49-F238E27FC236}">
                <a16:creationId xmlns:a16="http://schemas.microsoft.com/office/drawing/2014/main" id="{63A94183-4918-499E-B181-BEACB024934B}"/>
              </a:ext>
            </a:extLst>
          </p:cNvPr>
          <p:cNvSpPr txBox="1">
            <a:spLocks/>
          </p:cNvSpPr>
          <p:nvPr/>
        </p:nvSpPr>
        <p:spPr>
          <a:xfrm>
            <a:off x="2988941" y="5215196"/>
            <a:ext cx="2341148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2000"/>
            </a:lvl1pPr>
            <a:lvl2pPr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/>
            </a:lvl2pPr>
            <a:lvl3pPr marL="6858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/>
            </a:lvl3pPr>
            <a:lvl4pPr marL="91440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</a:lvl4pPr>
            <a:lvl5pPr marL="914400" indent="-228600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</a:lvl9pPr>
          </a:lstStyle>
          <a:p>
            <a:pPr algn="ctr"/>
            <a:r>
              <a:rPr lang="en-US" sz="2000" dirty="0">
                <a:latin typeface="+mn-lt"/>
              </a:rPr>
              <a:t>Evenly space content on the slide</a:t>
            </a:r>
          </a:p>
        </p:txBody>
      </p:sp>
      <p:sp>
        <p:nvSpPr>
          <p:cNvPr id="163" name="Text Placeholder 11">
            <a:extLst>
              <a:ext uri="{FF2B5EF4-FFF2-40B4-BE49-F238E27FC236}">
                <a16:creationId xmlns:a16="http://schemas.microsoft.com/office/drawing/2014/main" id="{7D6ABA9D-263C-491C-A217-ADF4D0BC069B}"/>
              </a:ext>
            </a:extLst>
          </p:cNvPr>
          <p:cNvSpPr txBox="1">
            <a:spLocks/>
          </p:cNvSpPr>
          <p:nvPr/>
        </p:nvSpPr>
        <p:spPr>
          <a:xfrm>
            <a:off x="6596355" y="5215196"/>
            <a:ext cx="2832789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2000"/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n-lt"/>
              </a:rPr>
              <a:t>Use 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color</a:t>
            </a:r>
            <a:r>
              <a:rPr lang="en-US" sz="2000" dirty="0">
                <a:latin typeface="+mn-lt"/>
              </a:rPr>
              <a:t> to add visual interest or emphasis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14F15E-A86A-4408-B053-133C7670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9034" y="1407951"/>
            <a:ext cx="1587730" cy="15877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3208177-D90D-4A01-9B9D-C0AD76F07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3629" y="1484599"/>
            <a:ext cx="1545006" cy="15450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E5B8B09-61F1-4DA8-88DB-B945B52D7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2569" y="1547189"/>
            <a:ext cx="1493592" cy="149359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03073E-5D80-4593-A255-228928BB1CDD}"/>
              </a:ext>
            </a:extLst>
          </p:cNvPr>
          <p:cNvGrpSpPr/>
          <p:nvPr/>
        </p:nvGrpSpPr>
        <p:grpSpPr>
          <a:xfrm>
            <a:off x="7386557" y="4180254"/>
            <a:ext cx="1252381" cy="784193"/>
            <a:chOff x="7386557" y="4180254"/>
            <a:chExt cx="1252381" cy="78419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8D5C36B-59D8-4E54-BEC5-473825568044}"/>
                </a:ext>
              </a:extLst>
            </p:cNvPr>
            <p:cNvSpPr/>
            <p:nvPr/>
          </p:nvSpPr>
          <p:spPr>
            <a:xfrm>
              <a:off x="7516096" y="4180254"/>
              <a:ext cx="1015315" cy="664142"/>
            </a:xfrm>
            <a:custGeom>
              <a:avLst/>
              <a:gdLst>
                <a:gd name="connsiteX0" fmla="*/ 698468 w 1015315"/>
                <a:gd name="connsiteY0" fmla="*/ 455210 h 664142"/>
                <a:gd name="connsiteX1" fmla="*/ 502388 w 1015315"/>
                <a:gd name="connsiteY1" fmla="*/ 303280 h 664142"/>
                <a:gd name="connsiteX2" fmla="*/ 299983 w 1015315"/>
                <a:gd name="connsiteY2" fmla="*/ 505685 h 664142"/>
                <a:gd name="connsiteX3" fmla="*/ 217756 w 1015315"/>
                <a:gd name="connsiteY3" fmla="*/ 581587 h 664142"/>
                <a:gd name="connsiteX4" fmla="*/ -589 w 1015315"/>
                <a:gd name="connsiteY4" fmla="*/ 449644 h 664142"/>
                <a:gd name="connsiteX5" fmla="*/ 502388 w 1015315"/>
                <a:gd name="connsiteY5" fmla="*/ -328 h 664142"/>
                <a:gd name="connsiteX6" fmla="*/ 1008401 w 1015315"/>
                <a:gd name="connsiteY6" fmla="*/ 505685 h 664142"/>
                <a:gd name="connsiteX7" fmla="*/ 1014726 w 1015315"/>
                <a:gd name="connsiteY7" fmla="*/ 663814 h 664142"/>
                <a:gd name="connsiteX8" fmla="*/ 730094 w 1015315"/>
                <a:gd name="connsiteY8" fmla="*/ 613213 h 664142"/>
                <a:gd name="connsiteX9" fmla="*/ 698468 w 1015315"/>
                <a:gd name="connsiteY9" fmla="*/ 455210 h 66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5315" h="664142">
                  <a:moveTo>
                    <a:pt x="698468" y="455210"/>
                  </a:moveTo>
                  <a:cubicBezTo>
                    <a:pt x="675950" y="367923"/>
                    <a:pt x="596633" y="303280"/>
                    <a:pt x="502388" y="303280"/>
                  </a:cubicBezTo>
                  <a:cubicBezTo>
                    <a:pt x="390812" y="303280"/>
                    <a:pt x="299983" y="394109"/>
                    <a:pt x="299983" y="505685"/>
                  </a:cubicBezTo>
                  <a:lnTo>
                    <a:pt x="217756" y="581587"/>
                  </a:lnTo>
                  <a:lnTo>
                    <a:pt x="-589" y="449644"/>
                  </a:lnTo>
                  <a:cubicBezTo>
                    <a:pt x="27369" y="196511"/>
                    <a:pt x="241918" y="-328"/>
                    <a:pt x="502388" y="-328"/>
                  </a:cubicBezTo>
                  <a:cubicBezTo>
                    <a:pt x="781834" y="-328"/>
                    <a:pt x="1008401" y="226239"/>
                    <a:pt x="1008401" y="505685"/>
                  </a:cubicBezTo>
                  <a:lnTo>
                    <a:pt x="1014726" y="663814"/>
                  </a:lnTo>
                  <a:lnTo>
                    <a:pt x="730094" y="613213"/>
                  </a:lnTo>
                  <a:lnTo>
                    <a:pt x="698468" y="455210"/>
                  </a:lnTo>
                  <a:close/>
                </a:path>
              </a:pathLst>
            </a:custGeom>
            <a:noFill/>
            <a:ln w="1263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8E59A2E-3F90-46D5-A56C-673797F165A9}"/>
                </a:ext>
              </a:extLst>
            </p:cNvPr>
            <p:cNvSpPr/>
            <p:nvPr/>
          </p:nvSpPr>
          <p:spPr>
            <a:xfrm>
              <a:off x="8071698" y="4596703"/>
              <a:ext cx="567240" cy="367744"/>
            </a:xfrm>
            <a:custGeom>
              <a:avLst/>
              <a:gdLst>
                <a:gd name="connsiteX0" fmla="*/ 98590 w 567240"/>
                <a:gd name="connsiteY0" fmla="*/ 200812 h 367744"/>
                <a:gd name="connsiteX1" fmla="*/ 83409 w 567240"/>
                <a:gd name="connsiteY1" fmla="*/ 199420 h 367744"/>
                <a:gd name="connsiteX2" fmla="*/ -589 w 567240"/>
                <a:gd name="connsiteY2" fmla="*/ 283419 h 367744"/>
                <a:gd name="connsiteX3" fmla="*/ 83409 w 567240"/>
                <a:gd name="connsiteY3" fmla="*/ 367417 h 367744"/>
                <a:gd name="connsiteX4" fmla="*/ 456342 w 567240"/>
                <a:gd name="connsiteY4" fmla="*/ 367417 h 367744"/>
                <a:gd name="connsiteX5" fmla="*/ 566652 w 567240"/>
                <a:gd name="connsiteY5" fmla="*/ 257106 h 367744"/>
                <a:gd name="connsiteX6" fmla="*/ 456342 w 567240"/>
                <a:gd name="connsiteY6" fmla="*/ 146795 h 367744"/>
                <a:gd name="connsiteX7" fmla="*/ 403842 w 567240"/>
                <a:gd name="connsiteY7" fmla="*/ 160078 h 367744"/>
                <a:gd name="connsiteX8" fmla="*/ 403842 w 567240"/>
                <a:gd name="connsiteY8" fmla="*/ 157295 h 367744"/>
                <a:gd name="connsiteX9" fmla="*/ 246219 w 567240"/>
                <a:gd name="connsiteY9" fmla="*/ -328 h 367744"/>
                <a:gd name="connsiteX10" fmla="*/ 88596 w 567240"/>
                <a:gd name="connsiteY10" fmla="*/ 157295 h 367744"/>
                <a:gd name="connsiteX11" fmla="*/ 94288 w 567240"/>
                <a:gd name="connsiteY11" fmla="*/ 199294 h 367744"/>
                <a:gd name="connsiteX12" fmla="*/ 98463 w 567240"/>
                <a:gd name="connsiteY12" fmla="*/ 200686 h 3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7240" h="367744">
                  <a:moveTo>
                    <a:pt x="98590" y="200812"/>
                  </a:moveTo>
                  <a:cubicBezTo>
                    <a:pt x="93656" y="199927"/>
                    <a:pt x="88596" y="199420"/>
                    <a:pt x="83409" y="199420"/>
                  </a:cubicBezTo>
                  <a:cubicBezTo>
                    <a:pt x="36983" y="199420"/>
                    <a:pt x="-589" y="236992"/>
                    <a:pt x="-589" y="283419"/>
                  </a:cubicBezTo>
                  <a:cubicBezTo>
                    <a:pt x="-589" y="329845"/>
                    <a:pt x="36983" y="367417"/>
                    <a:pt x="83409" y="367417"/>
                  </a:cubicBezTo>
                  <a:lnTo>
                    <a:pt x="456342" y="367417"/>
                  </a:lnTo>
                  <a:cubicBezTo>
                    <a:pt x="517315" y="367417"/>
                    <a:pt x="566652" y="318081"/>
                    <a:pt x="566652" y="257106"/>
                  </a:cubicBezTo>
                  <a:cubicBezTo>
                    <a:pt x="566652" y="196132"/>
                    <a:pt x="517315" y="146795"/>
                    <a:pt x="456342" y="146795"/>
                  </a:cubicBezTo>
                  <a:cubicBezTo>
                    <a:pt x="437366" y="146795"/>
                    <a:pt x="419402" y="151602"/>
                    <a:pt x="403842" y="160078"/>
                  </a:cubicBezTo>
                  <a:cubicBezTo>
                    <a:pt x="403842" y="160078"/>
                    <a:pt x="403842" y="159066"/>
                    <a:pt x="403842" y="157295"/>
                  </a:cubicBezTo>
                  <a:cubicBezTo>
                    <a:pt x="403842" y="70261"/>
                    <a:pt x="333253" y="-328"/>
                    <a:pt x="246219" y="-328"/>
                  </a:cubicBezTo>
                  <a:cubicBezTo>
                    <a:pt x="159185" y="-328"/>
                    <a:pt x="88596" y="70261"/>
                    <a:pt x="88596" y="157295"/>
                  </a:cubicBezTo>
                  <a:cubicBezTo>
                    <a:pt x="88596" y="171843"/>
                    <a:pt x="90620" y="185885"/>
                    <a:pt x="94288" y="199294"/>
                  </a:cubicBezTo>
                  <a:lnTo>
                    <a:pt x="98463" y="200686"/>
                  </a:lnTo>
                  <a:close/>
                </a:path>
              </a:pathLst>
            </a:custGeom>
            <a:noFill/>
            <a:ln w="1263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502462-1EAC-40BC-A5CE-5024EF06B701}"/>
                </a:ext>
              </a:extLst>
            </p:cNvPr>
            <p:cNvSpPr/>
            <p:nvPr/>
          </p:nvSpPr>
          <p:spPr>
            <a:xfrm>
              <a:off x="8170877" y="4797843"/>
              <a:ext cx="53131" cy="33649"/>
            </a:xfrm>
            <a:custGeom>
              <a:avLst/>
              <a:gdLst>
                <a:gd name="connsiteX0" fmla="*/ 52543 w 53131"/>
                <a:gd name="connsiteY0" fmla="*/ 33322 h 33649"/>
                <a:gd name="connsiteX1" fmla="*/ -589 w 53131"/>
                <a:gd name="connsiteY1" fmla="*/ -328 h 3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131" h="33649">
                  <a:moveTo>
                    <a:pt x="52543" y="33322"/>
                  </a:moveTo>
                  <a:cubicBezTo>
                    <a:pt x="40145" y="15991"/>
                    <a:pt x="21169" y="3594"/>
                    <a:pt x="-589" y="-328"/>
                  </a:cubicBezTo>
                </a:path>
              </a:pathLst>
            </a:custGeom>
            <a:noFill/>
            <a:ln w="1263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BA55CB-581E-4FC6-8651-921FD0B271B8}"/>
                </a:ext>
              </a:extLst>
            </p:cNvPr>
            <p:cNvSpPr/>
            <p:nvPr/>
          </p:nvSpPr>
          <p:spPr>
            <a:xfrm>
              <a:off x="7516096" y="4180254"/>
              <a:ext cx="1008990" cy="564078"/>
            </a:xfrm>
            <a:custGeom>
              <a:avLst/>
              <a:gdLst>
                <a:gd name="connsiteX0" fmla="*/ -589 w 1008990"/>
                <a:gd name="connsiteY0" fmla="*/ 449644 h 564078"/>
                <a:gd name="connsiteX1" fmla="*/ 502388 w 1008990"/>
                <a:gd name="connsiteY1" fmla="*/ -328 h 564078"/>
                <a:gd name="connsiteX2" fmla="*/ 1008401 w 1008990"/>
                <a:gd name="connsiteY2" fmla="*/ 505685 h 564078"/>
                <a:gd name="connsiteX3" fmla="*/ 1008401 w 1008990"/>
                <a:gd name="connsiteY3" fmla="*/ 563750 h 56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8990" h="564078">
                  <a:moveTo>
                    <a:pt x="-589" y="449644"/>
                  </a:moveTo>
                  <a:cubicBezTo>
                    <a:pt x="27369" y="196511"/>
                    <a:pt x="241918" y="-328"/>
                    <a:pt x="502388" y="-328"/>
                  </a:cubicBezTo>
                  <a:cubicBezTo>
                    <a:pt x="781834" y="-328"/>
                    <a:pt x="1008401" y="226239"/>
                    <a:pt x="1008401" y="505685"/>
                  </a:cubicBezTo>
                  <a:lnTo>
                    <a:pt x="1008401" y="563750"/>
                  </a:lnTo>
                </a:path>
              </a:pathLst>
            </a:custGeom>
            <a:noFill/>
            <a:ln w="25274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C2EE097-9AFF-47A9-B76B-69E3A3CCD240}"/>
                </a:ext>
              </a:extLst>
            </p:cNvPr>
            <p:cNvSpPr/>
            <p:nvPr/>
          </p:nvSpPr>
          <p:spPr>
            <a:xfrm>
              <a:off x="7624004" y="4281456"/>
              <a:ext cx="796590" cy="352944"/>
            </a:xfrm>
            <a:custGeom>
              <a:avLst/>
              <a:gdLst>
                <a:gd name="connsiteX0" fmla="*/ -589 w 796590"/>
                <a:gd name="connsiteY0" fmla="*/ 316057 h 352944"/>
                <a:gd name="connsiteX1" fmla="*/ 394480 w 796590"/>
                <a:gd name="connsiteY1" fmla="*/ -328 h 352944"/>
                <a:gd name="connsiteX2" fmla="*/ 796002 w 796590"/>
                <a:gd name="connsiteY2" fmla="*/ 352616 h 35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90" h="352944">
                  <a:moveTo>
                    <a:pt x="-589" y="316057"/>
                  </a:moveTo>
                  <a:cubicBezTo>
                    <a:pt x="39891" y="135157"/>
                    <a:pt x="201690" y="-328"/>
                    <a:pt x="394480" y="-328"/>
                  </a:cubicBezTo>
                  <a:cubicBezTo>
                    <a:pt x="600175" y="-328"/>
                    <a:pt x="770448" y="153880"/>
                    <a:pt x="796002" y="352616"/>
                  </a:cubicBezTo>
                </a:path>
              </a:pathLst>
            </a:custGeom>
            <a:noFill/>
            <a:ln w="25274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85D18B-0964-4129-9247-E2DC3645C9C3}"/>
                </a:ext>
              </a:extLst>
            </p:cNvPr>
            <p:cNvSpPr/>
            <p:nvPr/>
          </p:nvSpPr>
          <p:spPr>
            <a:xfrm>
              <a:off x="7717742" y="4382659"/>
              <a:ext cx="591276" cy="266163"/>
            </a:xfrm>
            <a:custGeom>
              <a:avLst/>
              <a:gdLst>
                <a:gd name="connsiteX0" fmla="*/ -589 w 591276"/>
                <a:gd name="connsiteY0" fmla="*/ 265835 h 266163"/>
                <a:gd name="connsiteX1" fmla="*/ 300742 w 591276"/>
                <a:gd name="connsiteY1" fmla="*/ -328 h 266163"/>
                <a:gd name="connsiteX2" fmla="*/ 590687 w 591276"/>
                <a:gd name="connsiteY2" fmla="*/ 213083 h 26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1276" h="266163">
                  <a:moveTo>
                    <a:pt x="-589" y="265835"/>
                  </a:moveTo>
                  <a:cubicBezTo>
                    <a:pt x="17881" y="116055"/>
                    <a:pt x="146029" y="-328"/>
                    <a:pt x="300742" y="-328"/>
                  </a:cubicBezTo>
                  <a:cubicBezTo>
                    <a:pt x="436733" y="-328"/>
                    <a:pt x="552230" y="89616"/>
                    <a:pt x="590687" y="213083"/>
                  </a:cubicBezTo>
                </a:path>
              </a:pathLst>
            </a:custGeom>
            <a:noFill/>
            <a:ln w="25274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945004-83AF-4D1A-86FA-7195FFEC0EC7}"/>
                </a:ext>
              </a:extLst>
            </p:cNvPr>
            <p:cNvSpPr/>
            <p:nvPr/>
          </p:nvSpPr>
          <p:spPr>
            <a:xfrm>
              <a:off x="7816668" y="4483862"/>
              <a:ext cx="398485" cy="202405"/>
            </a:xfrm>
            <a:custGeom>
              <a:avLst/>
              <a:gdLst>
                <a:gd name="connsiteX0" fmla="*/ -589 w 398485"/>
                <a:gd name="connsiteY0" fmla="*/ 202077 h 202405"/>
                <a:gd name="connsiteX1" fmla="*/ 201816 w 398485"/>
                <a:gd name="connsiteY1" fmla="*/ -328 h 202405"/>
                <a:gd name="connsiteX2" fmla="*/ 397896 w 398485"/>
                <a:gd name="connsiteY2" fmla="*/ 151603 h 20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485" h="202405">
                  <a:moveTo>
                    <a:pt x="-589" y="202077"/>
                  </a:moveTo>
                  <a:cubicBezTo>
                    <a:pt x="-589" y="90501"/>
                    <a:pt x="90240" y="-328"/>
                    <a:pt x="201816" y="-328"/>
                  </a:cubicBezTo>
                  <a:cubicBezTo>
                    <a:pt x="296061" y="-328"/>
                    <a:pt x="375378" y="64315"/>
                    <a:pt x="397896" y="151603"/>
                  </a:cubicBezTo>
                </a:path>
              </a:pathLst>
            </a:custGeom>
            <a:noFill/>
            <a:ln w="25274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C335C1-39B3-4B97-968C-88F429DC6C6A}"/>
                </a:ext>
              </a:extLst>
            </p:cNvPr>
            <p:cNvSpPr/>
            <p:nvPr/>
          </p:nvSpPr>
          <p:spPr>
            <a:xfrm>
              <a:off x="7386557" y="4596904"/>
              <a:ext cx="568252" cy="367543"/>
            </a:xfrm>
            <a:custGeom>
              <a:avLst/>
              <a:gdLst>
                <a:gd name="connsiteX0" fmla="*/ 77463 w 568252"/>
                <a:gd name="connsiteY0" fmla="*/ 162660 h 367543"/>
                <a:gd name="connsiteX1" fmla="*/ 76452 w 568252"/>
                <a:gd name="connsiteY1" fmla="*/ 144697 h 367543"/>
                <a:gd name="connsiteX2" fmla="*/ 161842 w 568252"/>
                <a:gd name="connsiteY2" fmla="*/ 12121 h 367543"/>
                <a:gd name="connsiteX3" fmla="*/ 324018 w 568252"/>
                <a:gd name="connsiteY3" fmla="*/ 44380 h 367543"/>
                <a:gd name="connsiteX4" fmla="*/ 363867 w 568252"/>
                <a:gd name="connsiteY4" fmla="*/ 109655 h 367543"/>
                <a:gd name="connsiteX5" fmla="*/ 363867 w 568252"/>
                <a:gd name="connsiteY5" fmla="*/ 109655 h 367543"/>
                <a:gd name="connsiteX6" fmla="*/ 475569 w 568252"/>
                <a:gd name="connsiteY6" fmla="*/ 159624 h 367543"/>
                <a:gd name="connsiteX7" fmla="*/ 475569 w 568252"/>
                <a:gd name="connsiteY7" fmla="*/ 160763 h 367543"/>
                <a:gd name="connsiteX8" fmla="*/ 567663 w 568252"/>
                <a:gd name="connsiteY8" fmla="*/ 263989 h 367543"/>
                <a:gd name="connsiteX9" fmla="*/ 472786 w 568252"/>
                <a:gd name="connsiteY9" fmla="*/ 367216 h 367543"/>
                <a:gd name="connsiteX10" fmla="*/ 104029 w 568252"/>
                <a:gd name="connsiteY10" fmla="*/ 366836 h 367543"/>
                <a:gd name="connsiteX11" fmla="*/ -462 w 568252"/>
                <a:gd name="connsiteY11" fmla="*/ 269682 h 367543"/>
                <a:gd name="connsiteX12" fmla="*/ -589 w 568252"/>
                <a:gd name="connsiteY12" fmla="*/ 263104 h 367543"/>
                <a:gd name="connsiteX13" fmla="*/ 77463 w 568252"/>
                <a:gd name="connsiteY13" fmla="*/ 162534 h 367543"/>
                <a:gd name="connsiteX14" fmla="*/ 77463 w 568252"/>
                <a:gd name="connsiteY14" fmla="*/ 162534 h 36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8252" h="367543">
                  <a:moveTo>
                    <a:pt x="77463" y="162660"/>
                  </a:moveTo>
                  <a:cubicBezTo>
                    <a:pt x="76704" y="156715"/>
                    <a:pt x="76452" y="150769"/>
                    <a:pt x="76452" y="144697"/>
                  </a:cubicBezTo>
                  <a:cubicBezTo>
                    <a:pt x="76452" y="92957"/>
                    <a:pt x="111619" y="33374"/>
                    <a:pt x="161842" y="12121"/>
                  </a:cubicBezTo>
                  <a:cubicBezTo>
                    <a:pt x="226358" y="-15203"/>
                    <a:pt x="285182" y="5543"/>
                    <a:pt x="324018" y="44380"/>
                  </a:cubicBezTo>
                  <a:cubicBezTo>
                    <a:pt x="341982" y="62343"/>
                    <a:pt x="355138" y="84987"/>
                    <a:pt x="363867" y="109655"/>
                  </a:cubicBezTo>
                  <a:lnTo>
                    <a:pt x="363867" y="109655"/>
                  </a:lnTo>
                  <a:cubicBezTo>
                    <a:pt x="396757" y="65126"/>
                    <a:pt x="470130" y="79168"/>
                    <a:pt x="475569" y="159624"/>
                  </a:cubicBezTo>
                  <a:lnTo>
                    <a:pt x="475569" y="160763"/>
                  </a:lnTo>
                  <a:cubicBezTo>
                    <a:pt x="508840" y="166455"/>
                    <a:pt x="567663" y="190111"/>
                    <a:pt x="567663" y="263989"/>
                  </a:cubicBezTo>
                  <a:cubicBezTo>
                    <a:pt x="567663" y="359499"/>
                    <a:pt x="472786" y="367216"/>
                    <a:pt x="472786" y="367216"/>
                  </a:cubicBezTo>
                  <a:lnTo>
                    <a:pt x="104029" y="366836"/>
                  </a:lnTo>
                  <a:cubicBezTo>
                    <a:pt x="49127" y="366836"/>
                    <a:pt x="2194" y="324458"/>
                    <a:pt x="-462" y="269682"/>
                  </a:cubicBezTo>
                  <a:cubicBezTo>
                    <a:pt x="-462" y="267531"/>
                    <a:pt x="-589" y="265381"/>
                    <a:pt x="-589" y="263104"/>
                  </a:cubicBezTo>
                  <a:cubicBezTo>
                    <a:pt x="-589" y="199978"/>
                    <a:pt x="40778" y="171895"/>
                    <a:pt x="77463" y="162534"/>
                  </a:cubicBezTo>
                  <a:lnTo>
                    <a:pt x="77463" y="162534"/>
                  </a:lnTo>
                  <a:close/>
                </a:path>
              </a:pathLst>
            </a:custGeom>
            <a:noFill/>
            <a:ln w="1263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97ACEE58-4B6E-4686-8A88-585B06973B2F}"/>
                </a:ext>
              </a:extLst>
            </p:cNvPr>
            <p:cNvSpPr/>
            <p:nvPr/>
          </p:nvSpPr>
          <p:spPr>
            <a:xfrm>
              <a:off x="7386557" y="4596904"/>
              <a:ext cx="568252" cy="367543"/>
            </a:xfrm>
            <a:custGeom>
              <a:avLst/>
              <a:gdLst>
                <a:gd name="connsiteX0" fmla="*/ 77463 w 568252"/>
                <a:gd name="connsiteY0" fmla="*/ 162660 h 367543"/>
                <a:gd name="connsiteX1" fmla="*/ 76452 w 568252"/>
                <a:gd name="connsiteY1" fmla="*/ 144697 h 367543"/>
                <a:gd name="connsiteX2" fmla="*/ 161842 w 568252"/>
                <a:gd name="connsiteY2" fmla="*/ 12121 h 367543"/>
                <a:gd name="connsiteX3" fmla="*/ 324018 w 568252"/>
                <a:gd name="connsiteY3" fmla="*/ 44380 h 367543"/>
                <a:gd name="connsiteX4" fmla="*/ 363867 w 568252"/>
                <a:gd name="connsiteY4" fmla="*/ 109655 h 367543"/>
                <a:gd name="connsiteX5" fmla="*/ 363867 w 568252"/>
                <a:gd name="connsiteY5" fmla="*/ 109655 h 367543"/>
                <a:gd name="connsiteX6" fmla="*/ 475569 w 568252"/>
                <a:gd name="connsiteY6" fmla="*/ 159624 h 367543"/>
                <a:gd name="connsiteX7" fmla="*/ 475569 w 568252"/>
                <a:gd name="connsiteY7" fmla="*/ 160763 h 367543"/>
                <a:gd name="connsiteX8" fmla="*/ 567663 w 568252"/>
                <a:gd name="connsiteY8" fmla="*/ 263989 h 367543"/>
                <a:gd name="connsiteX9" fmla="*/ 472786 w 568252"/>
                <a:gd name="connsiteY9" fmla="*/ 367216 h 367543"/>
                <a:gd name="connsiteX10" fmla="*/ 104029 w 568252"/>
                <a:gd name="connsiteY10" fmla="*/ 366836 h 367543"/>
                <a:gd name="connsiteX11" fmla="*/ -462 w 568252"/>
                <a:gd name="connsiteY11" fmla="*/ 269682 h 367543"/>
                <a:gd name="connsiteX12" fmla="*/ -589 w 568252"/>
                <a:gd name="connsiteY12" fmla="*/ 263104 h 367543"/>
                <a:gd name="connsiteX13" fmla="*/ 77463 w 568252"/>
                <a:gd name="connsiteY13" fmla="*/ 162534 h 367543"/>
                <a:gd name="connsiteX14" fmla="*/ 77463 w 568252"/>
                <a:gd name="connsiteY14" fmla="*/ 162534 h 36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8252" h="367543">
                  <a:moveTo>
                    <a:pt x="77463" y="162660"/>
                  </a:moveTo>
                  <a:cubicBezTo>
                    <a:pt x="76704" y="156715"/>
                    <a:pt x="76452" y="150769"/>
                    <a:pt x="76452" y="144697"/>
                  </a:cubicBezTo>
                  <a:cubicBezTo>
                    <a:pt x="76452" y="92957"/>
                    <a:pt x="111619" y="33374"/>
                    <a:pt x="161842" y="12121"/>
                  </a:cubicBezTo>
                  <a:cubicBezTo>
                    <a:pt x="226358" y="-15203"/>
                    <a:pt x="285182" y="5543"/>
                    <a:pt x="324018" y="44380"/>
                  </a:cubicBezTo>
                  <a:cubicBezTo>
                    <a:pt x="341982" y="62343"/>
                    <a:pt x="355138" y="84987"/>
                    <a:pt x="363867" y="109655"/>
                  </a:cubicBezTo>
                  <a:lnTo>
                    <a:pt x="363867" y="109655"/>
                  </a:lnTo>
                  <a:cubicBezTo>
                    <a:pt x="396757" y="65126"/>
                    <a:pt x="470130" y="79168"/>
                    <a:pt x="475569" y="159624"/>
                  </a:cubicBezTo>
                  <a:lnTo>
                    <a:pt x="475569" y="160763"/>
                  </a:lnTo>
                  <a:cubicBezTo>
                    <a:pt x="508840" y="166455"/>
                    <a:pt x="567663" y="190111"/>
                    <a:pt x="567663" y="263989"/>
                  </a:cubicBezTo>
                  <a:cubicBezTo>
                    <a:pt x="567663" y="359499"/>
                    <a:pt x="472786" y="367216"/>
                    <a:pt x="472786" y="367216"/>
                  </a:cubicBezTo>
                  <a:lnTo>
                    <a:pt x="104029" y="366836"/>
                  </a:lnTo>
                  <a:cubicBezTo>
                    <a:pt x="49127" y="366836"/>
                    <a:pt x="2194" y="324458"/>
                    <a:pt x="-462" y="269682"/>
                  </a:cubicBezTo>
                  <a:cubicBezTo>
                    <a:pt x="-462" y="267531"/>
                    <a:pt x="-589" y="265381"/>
                    <a:pt x="-589" y="263104"/>
                  </a:cubicBezTo>
                  <a:cubicBezTo>
                    <a:pt x="-589" y="199978"/>
                    <a:pt x="40778" y="171895"/>
                    <a:pt x="77463" y="162534"/>
                  </a:cubicBezTo>
                  <a:lnTo>
                    <a:pt x="77463" y="162534"/>
                  </a:lnTo>
                  <a:close/>
                </a:path>
              </a:pathLst>
            </a:custGeom>
            <a:ln w="25274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26B0FD12-0F13-4311-85D0-F456086AB892}"/>
                </a:ext>
              </a:extLst>
            </p:cNvPr>
            <p:cNvSpPr/>
            <p:nvPr/>
          </p:nvSpPr>
          <p:spPr>
            <a:xfrm>
              <a:off x="8071698" y="4596703"/>
              <a:ext cx="567240" cy="367744"/>
            </a:xfrm>
            <a:custGeom>
              <a:avLst/>
              <a:gdLst>
                <a:gd name="connsiteX0" fmla="*/ 151721 w 567240"/>
                <a:gd name="connsiteY0" fmla="*/ 234462 h 367744"/>
                <a:gd name="connsiteX1" fmla="*/ 83409 w 567240"/>
                <a:gd name="connsiteY1" fmla="*/ 199420 h 367744"/>
                <a:gd name="connsiteX2" fmla="*/ -589 w 567240"/>
                <a:gd name="connsiteY2" fmla="*/ 283419 h 367744"/>
                <a:gd name="connsiteX3" fmla="*/ 83409 w 567240"/>
                <a:gd name="connsiteY3" fmla="*/ 367417 h 367744"/>
                <a:gd name="connsiteX4" fmla="*/ 456342 w 567240"/>
                <a:gd name="connsiteY4" fmla="*/ 367417 h 367744"/>
                <a:gd name="connsiteX5" fmla="*/ 566652 w 567240"/>
                <a:gd name="connsiteY5" fmla="*/ 257106 h 367744"/>
                <a:gd name="connsiteX6" fmla="*/ 456342 w 567240"/>
                <a:gd name="connsiteY6" fmla="*/ 146795 h 367744"/>
                <a:gd name="connsiteX7" fmla="*/ 403842 w 567240"/>
                <a:gd name="connsiteY7" fmla="*/ 160078 h 367744"/>
                <a:gd name="connsiteX8" fmla="*/ 403842 w 567240"/>
                <a:gd name="connsiteY8" fmla="*/ 157295 h 367744"/>
                <a:gd name="connsiteX9" fmla="*/ 246219 w 567240"/>
                <a:gd name="connsiteY9" fmla="*/ -328 h 367744"/>
                <a:gd name="connsiteX10" fmla="*/ 88596 w 567240"/>
                <a:gd name="connsiteY10" fmla="*/ 157295 h 367744"/>
                <a:gd name="connsiteX11" fmla="*/ 94288 w 567240"/>
                <a:gd name="connsiteY11" fmla="*/ 199294 h 3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240" h="367744">
                  <a:moveTo>
                    <a:pt x="151721" y="234462"/>
                  </a:moveTo>
                  <a:cubicBezTo>
                    <a:pt x="136414" y="213209"/>
                    <a:pt x="111620" y="199420"/>
                    <a:pt x="83409" y="199420"/>
                  </a:cubicBezTo>
                  <a:cubicBezTo>
                    <a:pt x="36983" y="199420"/>
                    <a:pt x="-589" y="236992"/>
                    <a:pt x="-589" y="283419"/>
                  </a:cubicBezTo>
                  <a:cubicBezTo>
                    <a:pt x="-589" y="329845"/>
                    <a:pt x="36983" y="367417"/>
                    <a:pt x="83409" y="367417"/>
                  </a:cubicBezTo>
                  <a:lnTo>
                    <a:pt x="456342" y="367417"/>
                  </a:lnTo>
                  <a:cubicBezTo>
                    <a:pt x="517315" y="367417"/>
                    <a:pt x="566652" y="318081"/>
                    <a:pt x="566652" y="257106"/>
                  </a:cubicBezTo>
                  <a:cubicBezTo>
                    <a:pt x="566652" y="196132"/>
                    <a:pt x="517315" y="146795"/>
                    <a:pt x="456342" y="146795"/>
                  </a:cubicBezTo>
                  <a:cubicBezTo>
                    <a:pt x="437366" y="146795"/>
                    <a:pt x="419402" y="151602"/>
                    <a:pt x="403842" y="160078"/>
                  </a:cubicBezTo>
                  <a:cubicBezTo>
                    <a:pt x="403842" y="160078"/>
                    <a:pt x="403842" y="159066"/>
                    <a:pt x="403842" y="157295"/>
                  </a:cubicBezTo>
                  <a:cubicBezTo>
                    <a:pt x="403842" y="70261"/>
                    <a:pt x="333253" y="-328"/>
                    <a:pt x="246219" y="-328"/>
                  </a:cubicBezTo>
                  <a:cubicBezTo>
                    <a:pt x="159185" y="-328"/>
                    <a:pt x="88596" y="70261"/>
                    <a:pt x="88596" y="157295"/>
                  </a:cubicBezTo>
                  <a:cubicBezTo>
                    <a:pt x="88596" y="171843"/>
                    <a:pt x="90620" y="185885"/>
                    <a:pt x="94288" y="199294"/>
                  </a:cubicBezTo>
                </a:path>
              </a:pathLst>
            </a:custGeom>
            <a:ln w="25274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57427F40-E972-41D3-91E7-CD4CC4836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33218" y="3779454"/>
            <a:ext cx="1452594" cy="145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15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15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16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16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16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750" fill="hold"/>
                                        <p:tgtEl>
                                          <p:spTgt spid="16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16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750" fill="hold"/>
                                        <p:tgtEl>
                                          <p:spTgt spid="16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7" dur="10" fill="hold"/>
                                        <p:tgtEl>
                                          <p:spTgt spid="16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9" dur="750" fill="hold"/>
                                        <p:tgtEl>
                                          <p:spTgt spid="16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59" grpId="1"/>
      <p:bldP spid="159" grpId="2"/>
      <p:bldP spid="160" grpId="0"/>
      <p:bldP spid="160" grpId="1"/>
      <p:bldP spid="160" grpId="2"/>
      <p:bldP spid="161" grpId="0"/>
      <p:bldP spid="161" grpId="1"/>
      <p:bldP spid="161" grpId="2"/>
      <p:bldP spid="162" grpId="0"/>
      <p:bldP spid="162" grpId="1"/>
      <p:bldP spid="162" grpId="2"/>
      <p:bldP spid="163" grpId="0"/>
      <p:bldP spid="163" grpId="1"/>
      <p:bldP spid="163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be 48">
            <a:extLst>
              <a:ext uri="{FF2B5EF4-FFF2-40B4-BE49-F238E27FC236}">
                <a16:creationId xmlns:a16="http://schemas.microsoft.com/office/drawing/2014/main" id="{898FC214-DEB1-4149-ABC1-7FED6580A24C}"/>
              </a:ext>
            </a:extLst>
          </p:cNvPr>
          <p:cNvSpPr/>
          <p:nvPr/>
        </p:nvSpPr>
        <p:spPr>
          <a:xfrm>
            <a:off x="9778399" y="2069457"/>
            <a:ext cx="1211766" cy="1211766"/>
          </a:xfrm>
          <a:prstGeom prst="cube">
            <a:avLst/>
          </a:prstGeom>
          <a:noFill/>
          <a:ln w="19050">
            <a:gradFill flip="none" rotWithShape="1">
              <a:gsLst>
                <a:gs pos="16000">
                  <a:schemeClr val="accent6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63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55B52A-104D-451E-93E7-6835964B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8693285" cy="638175"/>
          </a:xfrm>
        </p:spPr>
        <p:txBody>
          <a:bodyPr/>
          <a:lstStyle/>
          <a:p>
            <a:r>
              <a:rPr lang="en-US" dirty="0"/>
              <a:t>Chunking text under icons helps your audience absorb the information</a:t>
            </a:r>
          </a:p>
        </p:txBody>
      </p:sp>
      <p:sp>
        <p:nvSpPr>
          <p:cNvPr id="9" name="Can 121">
            <a:extLst>
              <a:ext uri="{FF2B5EF4-FFF2-40B4-BE49-F238E27FC236}">
                <a16:creationId xmlns:a16="http://schemas.microsoft.com/office/drawing/2014/main" id="{2951A7F8-AF98-4E22-8842-C21A12BA250F}"/>
              </a:ext>
            </a:extLst>
          </p:cNvPr>
          <p:cNvSpPr/>
          <p:nvPr/>
        </p:nvSpPr>
        <p:spPr>
          <a:xfrm>
            <a:off x="6925935" y="2069457"/>
            <a:ext cx="1109115" cy="1211766"/>
          </a:xfrm>
          <a:prstGeom prst="can">
            <a:avLst/>
          </a:prstGeom>
          <a:noFill/>
          <a:ln w="19050">
            <a:gradFill flip="none" rotWithShape="1">
              <a:gsLst>
                <a:gs pos="16000">
                  <a:schemeClr val="accent6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63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n 2">
            <a:extLst>
              <a:ext uri="{FF2B5EF4-FFF2-40B4-BE49-F238E27FC236}">
                <a16:creationId xmlns:a16="http://schemas.microsoft.com/office/drawing/2014/main" id="{26A321C5-A1B5-4AD7-A5C2-9361FDFDBB37}"/>
              </a:ext>
            </a:extLst>
          </p:cNvPr>
          <p:cNvSpPr/>
          <p:nvPr/>
        </p:nvSpPr>
        <p:spPr>
          <a:xfrm>
            <a:off x="4022143" y="2069457"/>
            <a:ext cx="1109115" cy="1211766"/>
          </a:xfrm>
          <a:prstGeom prst="can">
            <a:avLst/>
          </a:prstGeom>
          <a:noFill/>
          <a:ln w="19050">
            <a:gradFill flip="none" rotWithShape="1">
              <a:gsLst>
                <a:gs pos="16000">
                  <a:schemeClr val="accent6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63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D97C29C-73F5-444A-A3CF-D6F85D36800B}"/>
              </a:ext>
            </a:extLst>
          </p:cNvPr>
          <p:cNvSpPr/>
          <p:nvPr/>
        </p:nvSpPr>
        <p:spPr>
          <a:xfrm>
            <a:off x="1067027" y="2069457"/>
            <a:ext cx="1211766" cy="1211766"/>
          </a:xfrm>
          <a:prstGeom prst="cube">
            <a:avLst/>
          </a:prstGeom>
          <a:noFill/>
          <a:ln w="19050">
            <a:gradFill flip="none" rotWithShape="1">
              <a:gsLst>
                <a:gs pos="16000">
                  <a:schemeClr val="accent6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63000">
                  <a:schemeClr val="accent4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AEBE5C8-B479-4CCC-B2F7-08305826F356}"/>
              </a:ext>
            </a:extLst>
          </p:cNvPr>
          <p:cNvSpPr txBox="1">
            <a:spLocks/>
          </p:cNvSpPr>
          <p:nvPr/>
        </p:nvSpPr>
        <p:spPr>
          <a:xfrm>
            <a:off x="502336" y="3560116"/>
            <a:ext cx="2341148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2000"/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Key point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ED59B30-1B94-4F46-8BAD-E437BB99F38E}"/>
              </a:ext>
            </a:extLst>
          </p:cNvPr>
          <p:cNvSpPr txBox="1">
            <a:spLocks/>
          </p:cNvSpPr>
          <p:nvPr/>
        </p:nvSpPr>
        <p:spPr>
          <a:xfrm>
            <a:off x="6309918" y="3560116"/>
            <a:ext cx="2341148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2000"/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Key point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5A48A41-6BFC-4380-BAC1-CA0D9FCBEE47}"/>
              </a:ext>
            </a:extLst>
          </p:cNvPr>
          <p:cNvSpPr txBox="1">
            <a:spLocks/>
          </p:cNvSpPr>
          <p:nvPr/>
        </p:nvSpPr>
        <p:spPr>
          <a:xfrm>
            <a:off x="3406127" y="3560116"/>
            <a:ext cx="2341148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2000"/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Key point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F3D5FE5-BFFC-4188-AC4A-E3A23273CB92}"/>
              </a:ext>
            </a:extLst>
          </p:cNvPr>
          <p:cNvSpPr txBox="1">
            <a:spLocks/>
          </p:cNvSpPr>
          <p:nvPr/>
        </p:nvSpPr>
        <p:spPr>
          <a:xfrm>
            <a:off x="9213708" y="3560116"/>
            <a:ext cx="2341148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2000"/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Key 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7FD2E2-DFA8-452D-803E-23A7C3CAE51F}"/>
              </a:ext>
            </a:extLst>
          </p:cNvPr>
          <p:cNvSpPr txBox="1"/>
          <p:nvPr/>
        </p:nvSpPr>
        <p:spPr>
          <a:xfrm>
            <a:off x="566485" y="4023987"/>
            <a:ext cx="2212848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Describe what this icon represents and why that is important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82CCAA-EC3F-486D-9BD1-E9255B92F801}"/>
              </a:ext>
            </a:extLst>
          </p:cNvPr>
          <p:cNvSpPr txBox="1"/>
          <p:nvPr/>
        </p:nvSpPr>
        <p:spPr>
          <a:xfrm>
            <a:off x="3470277" y="4023987"/>
            <a:ext cx="2212848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Describe what this icon represents and why that is important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E3FD60-7928-4629-B629-751E4997B500}"/>
              </a:ext>
            </a:extLst>
          </p:cNvPr>
          <p:cNvSpPr txBox="1"/>
          <p:nvPr/>
        </p:nvSpPr>
        <p:spPr>
          <a:xfrm>
            <a:off x="6374068" y="4023987"/>
            <a:ext cx="2212848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Describe what this icon represents and why that is important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87F589-7866-459B-87E7-EEAFF3306E81}"/>
              </a:ext>
            </a:extLst>
          </p:cNvPr>
          <p:cNvSpPr txBox="1"/>
          <p:nvPr/>
        </p:nvSpPr>
        <p:spPr>
          <a:xfrm>
            <a:off x="9277858" y="4023987"/>
            <a:ext cx="2212848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Describe what this icon represents and why that is important</a:t>
            </a:r>
          </a:p>
        </p:txBody>
      </p:sp>
    </p:spTree>
    <p:extLst>
      <p:ext uri="{BB962C8B-B14F-4D97-AF65-F5344CB8AC3E}">
        <p14:creationId xmlns:p14="http://schemas.microsoft.com/office/powerpoint/2010/main" val="354454515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96D7-F276-42F3-A30F-225D80AB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9277350" cy="638175"/>
          </a:xfrm>
        </p:spPr>
        <p:txBody>
          <a:bodyPr/>
          <a:lstStyle/>
          <a:p>
            <a:r>
              <a:rPr lang="en-US" dirty="0"/>
              <a:t>Use high-quality graphics that </a:t>
            </a:r>
            <a:br>
              <a:rPr lang="en-US" dirty="0"/>
            </a:br>
            <a:r>
              <a:rPr lang="en-US" dirty="0"/>
              <a:t>you own or have permission to use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5A7E5D3-5CCB-4571-896C-9801DF05B4DD}"/>
              </a:ext>
            </a:extLst>
          </p:cNvPr>
          <p:cNvGrpSpPr/>
          <p:nvPr/>
        </p:nvGrpSpPr>
        <p:grpSpPr>
          <a:xfrm>
            <a:off x="1202645" y="1786845"/>
            <a:ext cx="1658710" cy="1658710"/>
            <a:chOff x="1202645" y="1786845"/>
            <a:chExt cx="1658710" cy="165871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EF7682-8340-4EA1-ABC3-C01BE8E3F92D}"/>
                </a:ext>
              </a:extLst>
            </p:cNvPr>
            <p:cNvSpPr/>
            <p:nvPr/>
          </p:nvSpPr>
          <p:spPr>
            <a:xfrm>
              <a:off x="1202645" y="1786845"/>
              <a:ext cx="1658710" cy="1658710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16000">
                    <a:schemeClr val="accent6"/>
                  </a:gs>
                  <a:gs pos="100000">
                    <a:schemeClr val="accent1"/>
                  </a:gs>
                  <a:gs pos="63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978E006-9228-46BF-8617-1187D5FC1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7235" y="1994063"/>
              <a:ext cx="1230756" cy="123075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B28029-476C-4301-BB16-B46C80C1D491}"/>
              </a:ext>
            </a:extLst>
          </p:cNvPr>
          <p:cNvGrpSpPr/>
          <p:nvPr/>
        </p:nvGrpSpPr>
        <p:grpSpPr>
          <a:xfrm>
            <a:off x="703839" y="3560116"/>
            <a:ext cx="2677546" cy="2479807"/>
            <a:chOff x="703839" y="3560116"/>
            <a:chExt cx="2677546" cy="2479807"/>
          </a:xfrm>
        </p:grpSpPr>
        <p:sp>
          <p:nvSpPr>
            <p:cNvPr id="91" name="Text Placeholder 11">
              <a:extLst>
                <a:ext uri="{FF2B5EF4-FFF2-40B4-BE49-F238E27FC236}">
                  <a16:creationId xmlns:a16="http://schemas.microsoft.com/office/drawing/2014/main" id="{9FC60573-E903-4A77-AC2C-00BE8E751D00}"/>
                </a:ext>
              </a:extLst>
            </p:cNvPr>
            <p:cNvSpPr txBox="1">
              <a:spLocks/>
            </p:cNvSpPr>
            <p:nvPr/>
          </p:nvSpPr>
          <p:spPr>
            <a:xfrm>
              <a:off x="872039" y="3560116"/>
              <a:ext cx="2341148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accent1"/>
                  </a:solidFill>
                </a:rPr>
                <a:t>Icons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ED22400-FB1B-4F1F-A4C9-9F1C67042263}"/>
                </a:ext>
              </a:extLst>
            </p:cNvPr>
            <p:cNvSpPr txBox="1"/>
            <p:nvPr/>
          </p:nvSpPr>
          <p:spPr>
            <a:xfrm>
              <a:off x="703839" y="4023987"/>
              <a:ext cx="2677546" cy="201593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altLang="en-US" sz="2000" dirty="0">
                  <a:solidFill>
                    <a:schemeClr val="tx1"/>
                  </a:solidFill>
                </a:rPr>
                <a:t>Download </a:t>
              </a:r>
              <a:r>
                <a:rPr lang="en-US" altLang="en-US" sz="2000" dirty="0">
                  <a:solidFill>
                    <a:schemeClr val="tx1"/>
                  </a:solidFill>
                  <a:hlinkClick r:id="rId4"/>
                </a:rPr>
                <a:t>AWS </a:t>
              </a:r>
              <a:br>
                <a:rPr lang="en-US" altLang="en-US" sz="2000" dirty="0">
                  <a:solidFill>
                    <a:schemeClr val="tx1"/>
                  </a:solidFill>
                  <a:hlinkClick r:id="rId4"/>
                </a:rPr>
              </a:br>
              <a:r>
                <a:rPr lang="en-US" altLang="en-US" sz="2000" dirty="0">
                  <a:solidFill>
                    <a:schemeClr val="tx1"/>
                  </a:solidFill>
                  <a:hlinkClick r:id="rId4"/>
                </a:rPr>
                <a:t>architecture icons</a:t>
              </a:r>
              <a:endParaRPr lang="en-US" altLang="en-US" sz="2000" dirty="0">
                <a:solidFill>
                  <a:srgbClr val="EA5B1A"/>
                </a:solidFill>
              </a:endParaRPr>
            </a:p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altLang="en-US" sz="2000" dirty="0"/>
                <a:t>AWS speakers can download brand icons and AWS logos from </a:t>
              </a:r>
              <a:r>
                <a:rPr lang="en-US" sz="2000" dirty="0"/>
                <a:t>the </a:t>
              </a:r>
              <a:r>
                <a:rPr lang="en-US" sz="2000" dirty="0">
                  <a:hlinkClick r:id="rId5"/>
                </a:rPr>
                <a:t>AWS design portal</a:t>
              </a:r>
              <a:endParaRPr lang="en-US" alt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B07E09-319C-4963-AC45-45A21F124E56}"/>
              </a:ext>
            </a:extLst>
          </p:cNvPr>
          <p:cNvGrpSpPr/>
          <p:nvPr/>
        </p:nvGrpSpPr>
        <p:grpSpPr>
          <a:xfrm>
            <a:off x="4173521" y="3560116"/>
            <a:ext cx="3563814" cy="2479807"/>
            <a:chOff x="4173521" y="3560116"/>
            <a:chExt cx="3563814" cy="2479807"/>
          </a:xfrm>
        </p:grpSpPr>
        <p:sp>
          <p:nvSpPr>
            <p:cNvPr id="93" name="Text Placeholder 11">
              <a:extLst>
                <a:ext uri="{FF2B5EF4-FFF2-40B4-BE49-F238E27FC236}">
                  <a16:creationId xmlns:a16="http://schemas.microsoft.com/office/drawing/2014/main" id="{E7D094D7-DF50-4E60-87F8-D36770A7CAEB}"/>
                </a:ext>
              </a:extLst>
            </p:cNvPr>
            <p:cNvSpPr txBox="1">
              <a:spLocks/>
            </p:cNvSpPr>
            <p:nvPr/>
          </p:nvSpPr>
          <p:spPr>
            <a:xfrm>
              <a:off x="4784854" y="3560116"/>
              <a:ext cx="2341148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accent1"/>
                  </a:solidFill>
                </a:rPr>
                <a:t>Images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6B4D8F-C463-412C-8851-2D70C982F790}"/>
                </a:ext>
              </a:extLst>
            </p:cNvPr>
            <p:cNvSpPr txBox="1"/>
            <p:nvPr/>
          </p:nvSpPr>
          <p:spPr>
            <a:xfrm>
              <a:off x="4173521" y="4023987"/>
              <a:ext cx="3563814" cy="201593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000" dirty="0">
                  <a:latin typeface="+mn-lt"/>
                </a:rPr>
                <a:t>AWS speakers, join </a:t>
              </a:r>
              <a:r>
                <a:rPr lang="en-US" sz="2000" dirty="0"/>
                <a:t>the </a:t>
              </a:r>
              <a:r>
                <a:rPr lang="en-US" sz="2000" dirty="0">
                  <a:hlinkClick r:id="rId6"/>
                </a:rPr>
                <a:t>Amazon Adobe Stock account</a:t>
              </a:r>
              <a:r>
                <a:rPr lang="en-US" sz="2000" dirty="0"/>
                <a:t> to find and license images</a:t>
              </a:r>
            </a:p>
            <a:p>
              <a:pPr algn="ctr">
                <a:spcAft>
                  <a:spcPts val="600"/>
                </a:spcAft>
              </a:pPr>
              <a:r>
                <a:rPr lang="en-US" sz="2000" dirty="0">
                  <a:latin typeface="+mn-lt"/>
                </a:rPr>
                <a:t>Only use images and screenshots from third-party sources if you have permission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CF97D7-FA8D-4D43-8A03-99868A4BC93B}"/>
              </a:ext>
            </a:extLst>
          </p:cNvPr>
          <p:cNvGrpSpPr/>
          <p:nvPr/>
        </p:nvGrpSpPr>
        <p:grpSpPr>
          <a:xfrm>
            <a:off x="8529472" y="3560116"/>
            <a:ext cx="3239831" cy="2572140"/>
            <a:chOff x="8529472" y="3560116"/>
            <a:chExt cx="3239831" cy="2572140"/>
          </a:xfrm>
        </p:grpSpPr>
        <p:sp>
          <p:nvSpPr>
            <p:cNvPr id="92" name="Text Placeholder 11">
              <a:extLst>
                <a:ext uri="{FF2B5EF4-FFF2-40B4-BE49-F238E27FC236}">
                  <a16:creationId xmlns:a16="http://schemas.microsoft.com/office/drawing/2014/main" id="{969926D9-2939-4360-8EBE-570A54BDD38E}"/>
                </a:ext>
              </a:extLst>
            </p:cNvPr>
            <p:cNvSpPr txBox="1">
              <a:spLocks/>
            </p:cNvSpPr>
            <p:nvPr/>
          </p:nvSpPr>
          <p:spPr>
            <a:xfrm>
              <a:off x="8978814" y="3560116"/>
              <a:ext cx="2341148" cy="4001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accent1"/>
                  </a:solidFill>
                </a:rPr>
                <a:t>Animations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32A8778-D635-4A5F-A65E-EF2B032907A9}"/>
                </a:ext>
              </a:extLst>
            </p:cNvPr>
            <p:cNvSpPr txBox="1"/>
            <p:nvPr/>
          </p:nvSpPr>
          <p:spPr>
            <a:xfrm>
              <a:off x="8529472" y="4023987"/>
              <a:ext cx="3239831" cy="210826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/>
                <a:t>Use simple, subtle animations as needed to direct audience attention and clarify relationships</a:t>
              </a:r>
            </a:p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/>
                <a:t>Avoid dramatic animations (such as “Random Bars,” “Bounce,” or “Spin”)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3E25D74-FAD3-470C-8162-67BB48455EA3}"/>
              </a:ext>
            </a:extLst>
          </p:cNvPr>
          <p:cNvGrpSpPr/>
          <p:nvPr/>
        </p:nvGrpSpPr>
        <p:grpSpPr>
          <a:xfrm>
            <a:off x="5126073" y="1786845"/>
            <a:ext cx="1658710" cy="1658710"/>
            <a:chOff x="5126073" y="1786845"/>
            <a:chExt cx="1658710" cy="165871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8C61DC3-560E-4842-A108-9A682D21C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17785" y="1971798"/>
              <a:ext cx="1275286" cy="1275286"/>
            </a:xfrm>
            <a:prstGeom prst="rect">
              <a:avLst/>
            </a:prstGeom>
          </p:spPr>
        </p:pic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061F98E-DF4F-446B-A4E7-9016EA5B607B}"/>
                </a:ext>
              </a:extLst>
            </p:cNvPr>
            <p:cNvSpPr/>
            <p:nvPr/>
          </p:nvSpPr>
          <p:spPr>
            <a:xfrm>
              <a:off x="5126073" y="1786845"/>
              <a:ext cx="1658710" cy="1658710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16000">
                    <a:schemeClr val="accent6"/>
                  </a:gs>
                  <a:gs pos="100000">
                    <a:schemeClr val="accent1"/>
                  </a:gs>
                  <a:gs pos="63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BD09A91-EABE-4FAA-B85B-85053FB8FEEC}"/>
              </a:ext>
            </a:extLst>
          </p:cNvPr>
          <p:cNvGrpSpPr/>
          <p:nvPr/>
        </p:nvGrpSpPr>
        <p:grpSpPr>
          <a:xfrm>
            <a:off x="9320032" y="1786845"/>
            <a:ext cx="1658710" cy="1658710"/>
            <a:chOff x="9320032" y="1786845"/>
            <a:chExt cx="1658710" cy="1658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A97721E-9306-4201-8ED3-3CBB57F089F0}"/>
                </a:ext>
              </a:extLst>
            </p:cNvPr>
            <p:cNvGrpSpPr/>
            <p:nvPr/>
          </p:nvGrpSpPr>
          <p:grpSpPr>
            <a:xfrm>
              <a:off x="9534008" y="2016326"/>
              <a:ext cx="1230758" cy="1230758"/>
              <a:chOff x="11380080" y="4592946"/>
              <a:chExt cx="485104" cy="485104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F3941264-468F-4468-9304-4544305EE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380080" y="4592946"/>
                <a:ext cx="485104" cy="485104"/>
              </a:xfrm>
              <a:prstGeom prst="rect">
                <a:avLst/>
              </a:prstGeom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71F127B9-E7A2-4087-AE13-326AE6F04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676479" y="4737355"/>
                <a:ext cx="90482" cy="116750"/>
              </a:xfrm>
              <a:prstGeom prst="rect">
                <a:avLst/>
              </a:prstGeom>
            </p:spPr>
          </p:pic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CFE63C4-C639-428A-94D7-82B23330CA49}"/>
                </a:ext>
              </a:extLst>
            </p:cNvPr>
            <p:cNvSpPr/>
            <p:nvPr/>
          </p:nvSpPr>
          <p:spPr>
            <a:xfrm>
              <a:off x="9320032" y="1786845"/>
              <a:ext cx="1658710" cy="1658710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16000">
                    <a:schemeClr val="accent6"/>
                  </a:gs>
                  <a:gs pos="100000">
                    <a:schemeClr val="accent1"/>
                  </a:gs>
                  <a:gs pos="63000">
                    <a:schemeClr val="accent4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768702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0" dur="100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25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0.03889 L 1.25E-6 1.85185E-6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nodeType="withEffect" p14:presetBounceEnd="99000">
                                      <p:stCondLst>
                                        <p:cond delay="75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3" dur="100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25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1.25E-6 0.03889 L 1.25E-6 1.85185E-6 " pathEditMode="relative" rAng="0" ptsTypes="AA">
                                          <p:cBhvr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 p14:presetBounceEnd="99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6" dur="100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25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1.25E-6 0.03889 L 1.25E-6 1.85185E-6 " pathEditMode="relative" rAng="0" ptsTypes="AA">
                                          <p:cBhvr>
                                            <p:cTn id="4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 xmlns:asvg="http://schemas.microsoft.com/office/drawing/2016/SVG/main" xmlns:a14="http://schemas.microsoft.com/office/drawing/2010/main" xmlns:a16="http://schemas.microsoft.com/office/drawing/2014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25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0.03889 L 1.25E-6 1.85185E-6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ccel="50000" decel="5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25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1.25E-6 0.03889 L 1.25E-6 1.85185E-6 " pathEditMode="relative" rAng="0" ptsTypes="AA">
                                          <p:cBhvr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00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25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1.25E-6 0.03889 L 1.25E-6 1.85185E-6 " pathEditMode="relative" rAng="0" ptsTypes="AA">
                                          <p:cBhvr>
                                            <p:cTn id="4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28947-7538-48C5-8EC5-BAFFCD36D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DED3A5-A306-4BC4-B834-2FFE52EB05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CC9D35-AD43-40D5-82AF-85FFEF4B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85900"/>
            <a:ext cx="6346371" cy="2566988"/>
          </a:xfrm>
        </p:spPr>
        <p:txBody>
          <a:bodyPr/>
          <a:lstStyle/>
          <a:p>
            <a:r>
              <a:rPr lang="en-US" dirty="0"/>
              <a:t>Use quotes to highlight customer voices or inspire your audience.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69C771-8E24-4694-BEE7-BFC5475D98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Quoted person’s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2B3D72-26EB-49AB-999D-9B2D46A6EB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Quoted person’s affiliation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6B5DB0-9F74-41BB-A1F4-7B77A3D9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A0D34AA0-FC65-4896-AF33-85A4A7F822E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881F1D-7DED-4753-8A97-DB50D3EA8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01" y="843299"/>
            <a:ext cx="865707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454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0FB5-44D9-EE81-B454-5F375205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2402"/>
            <a:ext cx="10972800" cy="535531"/>
          </a:xfrm>
        </p:spPr>
        <p:txBody>
          <a:bodyPr/>
          <a:lstStyle/>
          <a:p>
            <a:r>
              <a:rPr lang="en-US" sz="3200" dirty="0"/>
              <a:t>Use-Cases 1 </a:t>
            </a:r>
            <a:r>
              <a:rPr lang="en-IL" sz="3200" dirty="0"/>
              <a:t>Combine Data from different sources</a:t>
            </a:r>
            <a:br>
              <a:rPr lang="en-IL" sz="3200" dirty="0"/>
            </a:br>
            <a:r>
              <a:rPr lang="en-US" sz="32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CD21A-5CEB-DEFD-A200-5DF75FE402B5}"/>
              </a:ext>
            </a:extLst>
          </p:cNvPr>
          <p:cNvSpPr txBox="1"/>
          <p:nvPr/>
        </p:nvSpPr>
        <p:spPr>
          <a:xfrm>
            <a:off x="609600" y="1318374"/>
            <a:ext cx="7861126" cy="6463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L" dirty="0">
                <a:solidFill>
                  <a:srgbClr val="FFC000"/>
                </a:solidFill>
              </a:rPr>
              <a:t>Use Amazon Knowledge Bases to get the insights from static documents</a:t>
            </a:r>
          </a:p>
          <a:p>
            <a:r>
              <a:rPr lang="en-IL" dirty="0">
                <a:solidFill>
                  <a:srgbClr val="FFC000"/>
                </a:solidFill>
              </a:rPr>
              <a:t>     or/and from Confluent and/or Saleforce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ED201-6882-A1EE-3947-8739EE1D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87" y="2212270"/>
            <a:ext cx="7772400" cy="3606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70E73-C4A6-E704-C2B1-DBFAF278C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418" y="2633869"/>
            <a:ext cx="4809853" cy="3934826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23113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8C679-3D73-4BE6-BCEA-58A5D0EE1DB7}"/>
              </a:ext>
            </a:extLst>
          </p:cNvPr>
          <p:cNvSpPr/>
          <p:nvPr/>
        </p:nvSpPr>
        <p:spPr>
          <a:xfrm>
            <a:off x="0" y="4608183"/>
            <a:ext cx="12306300" cy="1602117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5A02BE"/>
                </a:gs>
                <a:gs pos="100000">
                  <a:srgbClr val="2E37EF"/>
                </a:gs>
              </a:gsLst>
              <a:lin ang="54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9CFBEE0-7B7E-464E-8A79-F059EB9B7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306078"/>
              </p:ext>
            </p:extLst>
          </p:nvPr>
        </p:nvGraphicFramePr>
        <p:xfrm>
          <a:off x="342900" y="1703928"/>
          <a:ext cx="11544303" cy="242665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86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2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9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6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 tips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300">
                          <a:schemeClr val="accent4">
                            <a:alpha val="40000"/>
                          </a:schemeClr>
                        </a:gs>
                        <a:gs pos="100000">
                          <a:schemeClr val="accent6">
                            <a:alpha val="0"/>
                          </a:schemeClr>
                        </a:gs>
                        <a:gs pos="0">
                          <a:schemeClr val="accent1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</a:rPr>
                        <a:t>Table tips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300">
                          <a:schemeClr val="accent4">
                            <a:alpha val="40000"/>
                          </a:schemeClr>
                        </a:gs>
                        <a:gs pos="100000">
                          <a:schemeClr val="accent6">
                            <a:alpha val="0"/>
                          </a:schemeClr>
                        </a:gs>
                        <a:gs pos="0">
                          <a:schemeClr val="accent1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</a:rPr>
                        <a:t>Table formatting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300">
                          <a:schemeClr val="accent4">
                            <a:alpha val="40000"/>
                          </a:schemeClr>
                        </a:gs>
                        <a:gs pos="100000">
                          <a:schemeClr val="accent6">
                            <a:alpha val="0"/>
                          </a:schemeClr>
                        </a:gs>
                        <a:gs pos="0">
                          <a:schemeClr val="accent1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Table don’ts</a:t>
                      </a: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300">
                          <a:schemeClr val="accent4">
                            <a:alpha val="40000"/>
                          </a:schemeClr>
                        </a:gs>
                        <a:gs pos="100000">
                          <a:schemeClr val="accent6">
                            <a:alpha val="0"/>
                          </a:schemeClr>
                        </a:gs>
                        <a:gs pos="0">
                          <a:schemeClr val="accent1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35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2000" kern="1200" dirty="0"/>
                        <a:t>Be honest and precise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Remove clutter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Left align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Don’t use tiny text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935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2000" kern="1200" dirty="0"/>
                        <a:t>Make a point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Emphasize</a:t>
                      </a:r>
                      <a:r>
                        <a:rPr lang="en-US" sz="2000" baseline="0" dirty="0"/>
                        <a:t> message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</a:t>
                      </a:r>
                      <a:r>
                        <a:rPr lang="en-US" sz="2000" baseline="0" dirty="0"/>
                        <a:t> consistent sizes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Don’t include it all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935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2000" kern="1200" dirty="0"/>
                        <a:t>Use the right method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Keep</a:t>
                      </a:r>
                      <a:r>
                        <a:rPr lang="en-US" sz="2000" baseline="0" dirty="0"/>
                        <a:t> it short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 visible colors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Don’t overcomplicate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0216E3F1-8EA6-4AB4-A18D-E1C53D42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use the default PowerPoint tables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4FAA87-CB98-4C2B-A5BC-524FE62E5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000125"/>
            <a:ext cx="11582400" cy="276999"/>
          </a:xfrm>
        </p:spPr>
        <p:txBody>
          <a:bodyPr/>
          <a:lstStyle/>
          <a:p>
            <a:r>
              <a:rPr lang="en-US" dirty="0"/>
              <a:t>Use this preformatted model as a guide to keep tables simple and in line with branding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9C76C2-D67A-4362-AA40-B460D36E1A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95388" y="4944953"/>
            <a:ext cx="3858211" cy="923330"/>
          </a:xfrm>
        </p:spPr>
        <p:txBody>
          <a:bodyPr/>
          <a:lstStyle/>
          <a:p>
            <a:r>
              <a:rPr lang="en-US" sz="2000" dirty="0"/>
              <a:t>Visit the </a:t>
            </a:r>
            <a:r>
              <a:rPr lang="en-US" sz="2000" dirty="0">
                <a:hlinkClick r:id="rId2"/>
              </a:rPr>
              <a:t>PowerPoint Accessibility hub</a:t>
            </a:r>
            <a:r>
              <a:rPr lang="en-US" sz="2000" dirty="0"/>
              <a:t> for best practices for creating accessible tables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D17F8-46E3-41D2-B6ED-26A1023245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39346" y="4944953"/>
            <a:ext cx="4521200" cy="923330"/>
          </a:xfrm>
        </p:spPr>
        <p:txBody>
          <a:bodyPr/>
          <a:lstStyle/>
          <a:p>
            <a:r>
              <a:rPr lang="en-US" sz="2000" dirty="0"/>
              <a:t>AWS speakers, you can also review the </a:t>
            </a:r>
            <a:r>
              <a:rPr lang="en-US" sz="2000" dirty="0">
                <a:hlinkClick r:id="rId3"/>
              </a:rPr>
              <a:t>PowerPoint Accessibility Checklist wiki</a:t>
            </a:r>
            <a:r>
              <a:rPr lang="en-US" sz="2000" dirty="0"/>
              <a:t> for table best practices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E2A950-CAFD-4C0B-93EB-AC1793B649D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C279BC-7FED-4E3A-A3AD-9B68B780D362}"/>
              </a:ext>
            </a:extLst>
          </p:cNvPr>
          <p:cNvGrpSpPr/>
          <p:nvPr/>
        </p:nvGrpSpPr>
        <p:grpSpPr>
          <a:xfrm>
            <a:off x="566342" y="5038461"/>
            <a:ext cx="736315" cy="736315"/>
            <a:chOff x="7551342" y="1618239"/>
            <a:chExt cx="736315" cy="73631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34AA598-6CC5-42DF-A308-CE2858A38F38}"/>
                </a:ext>
              </a:extLst>
            </p:cNvPr>
            <p:cNvSpPr/>
            <p:nvPr/>
          </p:nvSpPr>
          <p:spPr>
            <a:xfrm>
              <a:off x="7551342" y="1618239"/>
              <a:ext cx="736315" cy="736315"/>
            </a:xfrm>
            <a:custGeom>
              <a:avLst/>
              <a:gdLst>
                <a:gd name="connsiteX0" fmla="*/ 761498 w 762000"/>
                <a:gd name="connsiteY0" fmla="*/ 380566 h 762000"/>
                <a:gd name="connsiteX1" fmla="*/ 380498 w 762000"/>
                <a:gd name="connsiteY1" fmla="*/ 761566 h 762000"/>
                <a:gd name="connsiteX2" fmla="*/ -502 w 762000"/>
                <a:gd name="connsiteY2" fmla="*/ 380566 h 762000"/>
                <a:gd name="connsiteX3" fmla="*/ 380498 w 762000"/>
                <a:gd name="connsiteY3" fmla="*/ -434 h 762000"/>
                <a:gd name="connsiteX4" fmla="*/ 761498 w 762000"/>
                <a:gd name="connsiteY4" fmla="*/ 380566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0" h="762000">
                  <a:moveTo>
                    <a:pt x="761498" y="380566"/>
                  </a:moveTo>
                  <a:cubicBezTo>
                    <a:pt x="761498" y="590983"/>
                    <a:pt x="590915" y="761566"/>
                    <a:pt x="380498" y="761566"/>
                  </a:cubicBezTo>
                  <a:cubicBezTo>
                    <a:pt x="170081" y="761566"/>
                    <a:pt x="-502" y="590983"/>
                    <a:pt x="-502" y="380566"/>
                  </a:cubicBezTo>
                  <a:cubicBezTo>
                    <a:pt x="-502" y="170149"/>
                    <a:pt x="170081" y="-434"/>
                    <a:pt x="380498" y="-434"/>
                  </a:cubicBezTo>
                  <a:cubicBezTo>
                    <a:pt x="590915" y="-434"/>
                    <a:pt x="761498" y="170149"/>
                    <a:pt x="761498" y="380566"/>
                  </a:cubicBezTo>
                  <a:close/>
                </a:path>
              </a:pathLst>
            </a:custGeom>
            <a:noFill/>
            <a:ln w="19050">
              <a:gradFill flip="none" rotWithShape="1">
                <a:gsLst>
                  <a:gs pos="16000">
                    <a:schemeClr val="accent2"/>
                  </a:gs>
                  <a:gs pos="98000">
                    <a:schemeClr val="accent3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43897E-AA5B-46C8-86DD-6AC800C52AF8}"/>
                </a:ext>
              </a:extLst>
            </p:cNvPr>
            <p:cNvGrpSpPr/>
            <p:nvPr/>
          </p:nvGrpSpPr>
          <p:grpSpPr>
            <a:xfrm>
              <a:off x="7724100" y="1857817"/>
              <a:ext cx="383436" cy="272805"/>
              <a:chOff x="8542926" y="2306995"/>
              <a:chExt cx="396811" cy="282321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CB9A052-9800-4EAD-B3AC-72E4010F9516}"/>
                  </a:ext>
                </a:extLst>
              </p:cNvPr>
              <p:cNvSpPr/>
              <p:nvPr/>
            </p:nvSpPr>
            <p:spPr>
              <a:xfrm>
                <a:off x="8854393" y="2306995"/>
                <a:ext cx="85344" cy="85439"/>
              </a:xfrm>
              <a:custGeom>
                <a:avLst/>
                <a:gdLst>
                  <a:gd name="connsiteX0" fmla="*/ -502 w 85344"/>
                  <a:gd name="connsiteY0" fmla="*/ 85005 h 85439"/>
                  <a:gd name="connsiteX1" fmla="*/ 84842 w 85344"/>
                  <a:gd name="connsiteY1" fmla="*/ -434 h 8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344" h="85439">
                    <a:moveTo>
                      <a:pt x="-502" y="85005"/>
                    </a:moveTo>
                    <a:lnTo>
                      <a:pt x="84842" y="-434"/>
                    </a:lnTo>
                  </a:path>
                </a:pathLst>
              </a:custGeom>
              <a:grp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AFEDAB-57E7-42FA-957F-799BCCA66C76}"/>
                  </a:ext>
                </a:extLst>
              </p:cNvPr>
              <p:cNvSpPr/>
              <p:nvPr/>
            </p:nvSpPr>
            <p:spPr>
              <a:xfrm>
                <a:off x="8542926" y="2411485"/>
                <a:ext cx="292417" cy="177831"/>
              </a:xfrm>
              <a:custGeom>
                <a:avLst/>
                <a:gdLst>
                  <a:gd name="connsiteX0" fmla="*/ -502 w 292417"/>
                  <a:gd name="connsiteY0" fmla="*/ 62717 h 177831"/>
                  <a:gd name="connsiteX1" fmla="*/ 114083 w 292417"/>
                  <a:gd name="connsiteY1" fmla="*/ 177398 h 177831"/>
                  <a:gd name="connsiteX2" fmla="*/ 291915 w 292417"/>
                  <a:gd name="connsiteY2" fmla="*/ -434 h 1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2417" h="177831">
                    <a:moveTo>
                      <a:pt x="-502" y="62717"/>
                    </a:moveTo>
                    <a:lnTo>
                      <a:pt x="114083" y="177398"/>
                    </a:lnTo>
                    <a:lnTo>
                      <a:pt x="291915" y="-434"/>
                    </a:lnTo>
                  </a:path>
                </a:pathLst>
              </a:custGeom>
              <a:grp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05B7FA-5AD4-4F2D-92F6-ACC322351646}"/>
              </a:ext>
            </a:extLst>
          </p:cNvPr>
          <p:cNvGrpSpPr/>
          <p:nvPr/>
        </p:nvGrpSpPr>
        <p:grpSpPr>
          <a:xfrm>
            <a:off x="6210300" y="5038461"/>
            <a:ext cx="736315" cy="736315"/>
            <a:chOff x="7551342" y="1618239"/>
            <a:chExt cx="736315" cy="73631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502937-65BC-413C-B366-DC9DCD40912E}"/>
                </a:ext>
              </a:extLst>
            </p:cNvPr>
            <p:cNvSpPr/>
            <p:nvPr/>
          </p:nvSpPr>
          <p:spPr>
            <a:xfrm>
              <a:off x="7551342" y="1618239"/>
              <a:ext cx="736315" cy="736315"/>
            </a:xfrm>
            <a:custGeom>
              <a:avLst/>
              <a:gdLst>
                <a:gd name="connsiteX0" fmla="*/ 761498 w 762000"/>
                <a:gd name="connsiteY0" fmla="*/ 380566 h 762000"/>
                <a:gd name="connsiteX1" fmla="*/ 380498 w 762000"/>
                <a:gd name="connsiteY1" fmla="*/ 761566 h 762000"/>
                <a:gd name="connsiteX2" fmla="*/ -502 w 762000"/>
                <a:gd name="connsiteY2" fmla="*/ 380566 h 762000"/>
                <a:gd name="connsiteX3" fmla="*/ 380498 w 762000"/>
                <a:gd name="connsiteY3" fmla="*/ -434 h 762000"/>
                <a:gd name="connsiteX4" fmla="*/ 761498 w 762000"/>
                <a:gd name="connsiteY4" fmla="*/ 380566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0" h="762000">
                  <a:moveTo>
                    <a:pt x="761498" y="380566"/>
                  </a:moveTo>
                  <a:cubicBezTo>
                    <a:pt x="761498" y="590983"/>
                    <a:pt x="590915" y="761566"/>
                    <a:pt x="380498" y="761566"/>
                  </a:cubicBezTo>
                  <a:cubicBezTo>
                    <a:pt x="170081" y="761566"/>
                    <a:pt x="-502" y="590983"/>
                    <a:pt x="-502" y="380566"/>
                  </a:cubicBezTo>
                  <a:cubicBezTo>
                    <a:pt x="-502" y="170149"/>
                    <a:pt x="170081" y="-434"/>
                    <a:pt x="380498" y="-434"/>
                  </a:cubicBezTo>
                  <a:cubicBezTo>
                    <a:pt x="590915" y="-434"/>
                    <a:pt x="761498" y="170149"/>
                    <a:pt x="761498" y="380566"/>
                  </a:cubicBezTo>
                  <a:close/>
                </a:path>
              </a:pathLst>
            </a:custGeom>
            <a:noFill/>
            <a:ln w="19050">
              <a:gradFill flip="none" rotWithShape="1">
                <a:gsLst>
                  <a:gs pos="16000">
                    <a:schemeClr val="accent2"/>
                  </a:gs>
                  <a:gs pos="98000">
                    <a:schemeClr val="accent3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23C84C-E773-4639-A8DC-9F298FE9961B}"/>
                </a:ext>
              </a:extLst>
            </p:cNvPr>
            <p:cNvGrpSpPr/>
            <p:nvPr/>
          </p:nvGrpSpPr>
          <p:grpSpPr>
            <a:xfrm>
              <a:off x="7724100" y="1857817"/>
              <a:ext cx="383436" cy="272805"/>
              <a:chOff x="8542926" y="2306995"/>
              <a:chExt cx="396811" cy="282321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2E558C5-3BB9-46AE-8FEB-CD1D0752C9BD}"/>
                  </a:ext>
                </a:extLst>
              </p:cNvPr>
              <p:cNvSpPr/>
              <p:nvPr/>
            </p:nvSpPr>
            <p:spPr>
              <a:xfrm>
                <a:off x="8854393" y="2306995"/>
                <a:ext cx="85344" cy="85439"/>
              </a:xfrm>
              <a:custGeom>
                <a:avLst/>
                <a:gdLst>
                  <a:gd name="connsiteX0" fmla="*/ -502 w 85344"/>
                  <a:gd name="connsiteY0" fmla="*/ 85005 h 85439"/>
                  <a:gd name="connsiteX1" fmla="*/ 84842 w 85344"/>
                  <a:gd name="connsiteY1" fmla="*/ -434 h 8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344" h="85439">
                    <a:moveTo>
                      <a:pt x="-502" y="85005"/>
                    </a:moveTo>
                    <a:lnTo>
                      <a:pt x="84842" y="-434"/>
                    </a:lnTo>
                  </a:path>
                </a:pathLst>
              </a:custGeom>
              <a:grp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9349BE0-C9D3-4154-B05F-68386448F204}"/>
                  </a:ext>
                </a:extLst>
              </p:cNvPr>
              <p:cNvSpPr/>
              <p:nvPr/>
            </p:nvSpPr>
            <p:spPr>
              <a:xfrm>
                <a:off x="8542926" y="2411485"/>
                <a:ext cx="292417" cy="177831"/>
              </a:xfrm>
              <a:custGeom>
                <a:avLst/>
                <a:gdLst>
                  <a:gd name="connsiteX0" fmla="*/ -502 w 292417"/>
                  <a:gd name="connsiteY0" fmla="*/ 62717 h 177831"/>
                  <a:gd name="connsiteX1" fmla="*/ 114083 w 292417"/>
                  <a:gd name="connsiteY1" fmla="*/ 177398 h 177831"/>
                  <a:gd name="connsiteX2" fmla="*/ 291915 w 292417"/>
                  <a:gd name="connsiteY2" fmla="*/ -434 h 1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2417" h="177831">
                    <a:moveTo>
                      <a:pt x="-502" y="62717"/>
                    </a:moveTo>
                    <a:lnTo>
                      <a:pt x="114083" y="177398"/>
                    </a:lnTo>
                    <a:lnTo>
                      <a:pt x="291915" y="-434"/>
                    </a:lnTo>
                  </a:path>
                </a:pathLst>
              </a:custGeom>
              <a:grp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7084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4FE0F0-62AD-4995-990F-D33FCF27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learning more about presentations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751D06-89A6-47ED-821E-9554DEF48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000125"/>
            <a:ext cx="11582400" cy="276999"/>
          </a:xfrm>
        </p:spPr>
        <p:txBody>
          <a:bodyPr/>
          <a:lstStyle/>
          <a:p>
            <a:r>
              <a:rPr lang="en-US" dirty="0"/>
              <a:t>Use QR codes to make resources more accessible during your session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81083-15E2-48B7-B9F7-BD8E29449837}"/>
              </a:ext>
            </a:extLst>
          </p:cNvPr>
          <p:cNvSpPr txBox="1"/>
          <p:nvPr/>
        </p:nvSpPr>
        <p:spPr>
          <a:xfrm>
            <a:off x="213444" y="3714587"/>
            <a:ext cx="2629150" cy="7232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hlinkClick r:id="rId2"/>
              </a:rPr>
              <a:t>QR code generator</a:t>
            </a:r>
            <a:endParaRPr lang="en-US" dirty="0"/>
          </a:p>
          <a:p>
            <a:pPr algn="ctr">
              <a:spcAft>
                <a:spcPts val="600"/>
              </a:spcAft>
            </a:pPr>
            <a:r>
              <a:rPr lang="en-US" dirty="0"/>
              <a:t>AWS speakers only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DD9602A9-11BF-4B92-A83E-4726EEFE4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86" y="1940815"/>
            <a:ext cx="1556267" cy="1536315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8BABB4C8-A621-49A4-9E91-F9DDC58F2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75" y="1940815"/>
            <a:ext cx="1532396" cy="15363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978165-2503-4FEB-B291-3B6F87EC3A67}"/>
              </a:ext>
            </a:extLst>
          </p:cNvPr>
          <p:cNvSpPr/>
          <p:nvPr/>
        </p:nvSpPr>
        <p:spPr>
          <a:xfrm>
            <a:off x="3337064" y="3714587"/>
            <a:ext cx="2418218" cy="146706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Microsoft PowerPoint Help &amp; Learning site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Essential basics on using PowerPoint from Microsoft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6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5048B0-9DEC-4585-A074-75E8C01F8EAD}"/>
              </a:ext>
            </a:extLst>
          </p:cNvPr>
          <p:cNvSpPr/>
          <p:nvPr/>
        </p:nvSpPr>
        <p:spPr>
          <a:xfrm>
            <a:off x="6339199" y="3714587"/>
            <a:ext cx="2418219" cy="196566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The World of Presentations podcast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Conversations with industry experts about PowerPoint design, mechanics, and presenting</a:t>
            </a: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0350771F-C747-42AB-BB1C-AC073AE7F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6193" y="1940815"/>
            <a:ext cx="1524233" cy="15242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8C045-1FC9-48A8-A4C4-D6B7B958E562}"/>
              </a:ext>
            </a:extLst>
          </p:cNvPr>
          <p:cNvSpPr/>
          <p:nvPr/>
        </p:nvSpPr>
        <p:spPr>
          <a:xfrm>
            <a:off x="9176705" y="3714587"/>
            <a:ext cx="2771349" cy="116647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9"/>
              </a:rPr>
              <a:t>BrightCarbon events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Free webinars on PowerPoint design, presenter skills, and more</a:t>
            </a: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09C5A498-BCD7-40B1-966C-EC12C891B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4247" y="1940815"/>
            <a:ext cx="1556267" cy="1552266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320E6FB-2E7B-4B8B-9DE7-A0BD92F55999}"/>
              </a:ext>
            </a:extLst>
          </p:cNvPr>
          <p:cNvGrpSpPr/>
          <p:nvPr/>
        </p:nvGrpSpPr>
        <p:grpSpPr>
          <a:xfrm>
            <a:off x="8589919" y="5526540"/>
            <a:ext cx="3602081" cy="832859"/>
            <a:chOff x="8589919" y="5526540"/>
            <a:chExt cx="3602081" cy="83285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0059D5-003F-48CD-864D-0BBE740BD3D3}"/>
                </a:ext>
              </a:extLst>
            </p:cNvPr>
            <p:cNvSpPr/>
            <p:nvPr/>
          </p:nvSpPr>
          <p:spPr bwMode="auto">
            <a:xfrm>
              <a:off x="8589919" y="5526540"/>
              <a:ext cx="832859" cy="832859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1F15A3-A043-4B76-B735-5A4BF19C9EE3}"/>
                </a:ext>
              </a:extLst>
            </p:cNvPr>
            <p:cNvSpPr/>
            <p:nvPr/>
          </p:nvSpPr>
          <p:spPr>
            <a:xfrm>
              <a:off x="8994916" y="5526540"/>
              <a:ext cx="3197084" cy="832859"/>
            </a:xfrm>
            <a:prstGeom prst="rect">
              <a:avLst/>
            </a:prstGeom>
            <a:gradFill flip="none" rotWithShape="1">
              <a:gsLst>
                <a:gs pos="100000">
                  <a:schemeClr val="accent4"/>
                </a:gs>
                <a:gs pos="17000">
                  <a:schemeClr val="bg2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F5C145-AC87-4218-9B52-A71569F34165}"/>
                </a:ext>
              </a:extLst>
            </p:cNvPr>
            <p:cNvSpPr txBox="1"/>
            <p:nvPr/>
          </p:nvSpPr>
          <p:spPr>
            <a:xfrm>
              <a:off x="9403728" y="5552013"/>
              <a:ext cx="2714024" cy="7879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mazon Ember Display" panose="020F0603020204020204" pitchFamily="34" charset="0"/>
                </a:rPr>
                <a:t>AWS speakers, more resources are on </a:t>
              </a:r>
              <a:r>
                <a:rPr lang="en-US" sz="1600" dirty="0">
                  <a:cs typeface="Amazon Ember Display" panose="020F0603020204020204" pitchFamily="34" charset="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wiki</a:t>
              </a:r>
              <a:endParaRPr lang="en-US" sz="1600" dirty="0">
                <a:cs typeface="Amazon Ember Display" panose="020F0603020204020204" pitchFamily="34" charset="0"/>
              </a:endParaRPr>
            </a:p>
          </p:txBody>
        </p:sp>
        <p:grpSp>
          <p:nvGrpSpPr>
            <p:cNvPr id="26" name="Graphic 24">
              <a:extLst>
                <a:ext uri="{FF2B5EF4-FFF2-40B4-BE49-F238E27FC236}">
                  <a16:creationId xmlns:a16="http://schemas.microsoft.com/office/drawing/2014/main" id="{86494F43-3BD9-4A8C-B88F-EB8A3CD0A2C3}"/>
                </a:ext>
              </a:extLst>
            </p:cNvPr>
            <p:cNvGrpSpPr/>
            <p:nvPr/>
          </p:nvGrpSpPr>
          <p:grpSpPr>
            <a:xfrm>
              <a:off x="8859588" y="5696821"/>
              <a:ext cx="443520" cy="508744"/>
              <a:chOff x="5714179" y="5838825"/>
              <a:chExt cx="647700" cy="742950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D5A4BCF-D0E5-4011-924A-AFECCFC35492}"/>
                  </a:ext>
                </a:extLst>
              </p:cNvPr>
              <p:cNvSpPr/>
              <p:nvPr/>
            </p:nvSpPr>
            <p:spPr>
              <a:xfrm>
                <a:off x="5714179" y="5838825"/>
                <a:ext cx="371475" cy="533400"/>
              </a:xfrm>
              <a:custGeom>
                <a:avLst/>
                <a:gdLst>
                  <a:gd name="connsiteX0" fmla="*/ 371095 w 371475"/>
                  <a:gd name="connsiteY0" fmla="*/ 533227 h 533400"/>
                  <a:gd name="connsiteX1" fmla="*/ 16479 w 371475"/>
                  <a:gd name="connsiteY1" fmla="*/ 533227 h 533400"/>
                  <a:gd name="connsiteX2" fmla="*/ -380 w 371475"/>
                  <a:gd name="connsiteY2" fmla="*/ 516082 h 533400"/>
                  <a:gd name="connsiteX3" fmla="*/ -380 w 371475"/>
                  <a:gd name="connsiteY3" fmla="*/ 16972 h 533400"/>
                  <a:gd name="connsiteX4" fmla="*/ 16479 w 371475"/>
                  <a:gd name="connsiteY4" fmla="*/ -173 h 533400"/>
                  <a:gd name="connsiteX5" fmla="*/ 247080 w 371475"/>
                  <a:gd name="connsiteY5" fmla="*/ -173 h 533400"/>
                  <a:gd name="connsiteX6" fmla="*/ 371095 w 371475"/>
                  <a:gd name="connsiteY6" fmla="*/ 123938 h 533400"/>
                  <a:gd name="connsiteX7" fmla="*/ 371095 w 371475"/>
                  <a:gd name="connsiteY7" fmla="*/ 533227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75" h="533400">
                    <a:moveTo>
                      <a:pt x="371095" y="533227"/>
                    </a:moveTo>
                    <a:lnTo>
                      <a:pt x="16479" y="533227"/>
                    </a:lnTo>
                    <a:cubicBezTo>
                      <a:pt x="7145" y="533227"/>
                      <a:pt x="-380" y="525512"/>
                      <a:pt x="-380" y="516082"/>
                    </a:cubicBezTo>
                    <a:lnTo>
                      <a:pt x="-380" y="16972"/>
                    </a:lnTo>
                    <a:cubicBezTo>
                      <a:pt x="-380" y="7542"/>
                      <a:pt x="7145" y="-173"/>
                      <a:pt x="16479" y="-173"/>
                    </a:cubicBezTo>
                    <a:lnTo>
                      <a:pt x="247080" y="-173"/>
                    </a:lnTo>
                    <a:cubicBezTo>
                      <a:pt x="247080" y="-173"/>
                      <a:pt x="371095" y="123938"/>
                      <a:pt x="371095" y="123938"/>
                    </a:cubicBezTo>
                    <a:lnTo>
                      <a:pt x="371095" y="533227"/>
                    </a:lnTo>
                    <a:close/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9844934-982B-4129-A18B-75BA4611A79A}"/>
                  </a:ext>
                </a:extLst>
              </p:cNvPr>
              <p:cNvSpPr/>
              <p:nvPr/>
            </p:nvSpPr>
            <p:spPr>
              <a:xfrm>
                <a:off x="5990404" y="6048375"/>
                <a:ext cx="371475" cy="533400"/>
              </a:xfrm>
              <a:custGeom>
                <a:avLst/>
                <a:gdLst>
                  <a:gd name="connsiteX0" fmla="*/ -380 w 371475"/>
                  <a:gd name="connsiteY0" fmla="*/ 516082 h 533400"/>
                  <a:gd name="connsiteX1" fmla="*/ -380 w 371475"/>
                  <a:gd name="connsiteY1" fmla="*/ 16972 h 533400"/>
                  <a:gd name="connsiteX2" fmla="*/ 16479 w 371475"/>
                  <a:gd name="connsiteY2" fmla="*/ -173 h 533400"/>
                  <a:gd name="connsiteX3" fmla="*/ 247080 w 371475"/>
                  <a:gd name="connsiteY3" fmla="*/ -173 h 533400"/>
                  <a:gd name="connsiteX4" fmla="*/ 371095 w 371475"/>
                  <a:gd name="connsiteY4" fmla="*/ 123938 h 533400"/>
                  <a:gd name="connsiteX5" fmla="*/ 371095 w 371475"/>
                  <a:gd name="connsiteY5" fmla="*/ 516082 h 533400"/>
                  <a:gd name="connsiteX6" fmla="*/ 354236 w 371475"/>
                  <a:gd name="connsiteY6" fmla="*/ 533227 h 533400"/>
                  <a:gd name="connsiteX7" fmla="*/ 16479 w 371475"/>
                  <a:gd name="connsiteY7" fmla="*/ 533227 h 533400"/>
                  <a:gd name="connsiteX8" fmla="*/ -380 w 371475"/>
                  <a:gd name="connsiteY8" fmla="*/ 516082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533400">
                    <a:moveTo>
                      <a:pt x="-380" y="516082"/>
                    </a:moveTo>
                    <a:lnTo>
                      <a:pt x="-380" y="16972"/>
                    </a:lnTo>
                    <a:cubicBezTo>
                      <a:pt x="-380" y="7542"/>
                      <a:pt x="7145" y="-173"/>
                      <a:pt x="16479" y="-173"/>
                    </a:cubicBezTo>
                    <a:lnTo>
                      <a:pt x="247080" y="-173"/>
                    </a:lnTo>
                    <a:cubicBezTo>
                      <a:pt x="247080" y="-173"/>
                      <a:pt x="371095" y="123938"/>
                      <a:pt x="371095" y="123938"/>
                    </a:cubicBezTo>
                    <a:lnTo>
                      <a:pt x="371095" y="516082"/>
                    </a:lnTo>
                    <a:cubicBezTo>
                      <a:pt x="371095" y="525512"/>
                      <a:pt x="363570" y="533227"/>
                      <a:pt x="354236" y="533227"/>
                    </a:cubicBezTo>
                    <a:lnTo>
                      <a:pt x="16479" y="533227"/>
                    </a:lnTo>
                    <a:cubicBezTo>
                      <a:pt x="7145" y="533227"/>
                      <a:pt x="-380" y="525512"/>
                      <a:pt x="-380" y="516082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619D386-3CF4-428E-9A94-D6FE3F704712}"/>
                  </a:ext>
                </a:extLst>
              </p:cNvPr>
              <p:cNvSpPr/>
              <p:nvPr/>
            </p:nvSpPr>
            <p:spPr>
              <a:xfrm>
                <a:off x="5961829" y="5838825"/>
                <a:ext cx="133350" cy="123825"/>
              </a:xfrm>
              <a:custGeom>
                <a:avLst/>
                <a:gdLst>
                  <a:gd name="connsiteX0" fmla="*/ 132970 w 133350"/>
                  <a:gd name="connsiteY0" fmla="*/ 123652 h 123825"/>
                  <a:gd name="connsiteX1" fmla="*/ -380 w 133350"/>
                  <a:gd name="connsiteY1" fmla="*/ 123652 h 123825"/>
                  <a:gd name="connsiteX2" fmla="*/ -380 w 133350"/>
                  <a:gd name="connsiteY2" fmla="*/ -173 h 123825"/>
                  <a:gd name="connsiteX3" fmla="*/ 132970 w 133350"/>
                  <a:gd name="connsiteY3" fmla="*/ 12365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23825">
                    <a:moveTo>
                      <a:pt x="132970" y="123652"/>
                    </a:moveTo>
                    <a:lnTo>
                      <a:pt x="-380" y="123652"/>
                    </a:lnTo>
                    <a:lnTo>
                      <a:pt x="-380" y="-173"/>
                    </a:lnTo>
                    <a:lnTo>
                      <a:pt x="132970" y="123652"/>
                    </a:lnTo>
                    <a:close/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B5B1113-A27B-40D0-80E8-6F76C45566F2}"/>
                  </a:ext>
                </a:extLst>
              </p:cNvPr>
              <p:cNvSpPr/>
              <p:nvPr/>
            </p:nvSpPr>
            <p:spPr>
              <a:xfrm>
                <a:off x="5714179" y="5838825"/>
                <a:ext cx="371475" cy="533400"/>
              </a:xfrm>
              <a:custGeom>
                <a:avLst/>
                <a:gdLst>
                  <a:gd name="connsiteX0" fmla="*/ 275845 w 371475"/>
                  <a:gd name="connsiteY0" fmla="*/ 533227 h 533400"/>
                  <a:gd name="connsiteX1" fmla="*/ 16479 w 371475"/>
                  <a:gd name="connsiteY1" fmla="*/ 533227 h 533400"/>
                  <a:gd name="connsiteX2" fmla="*/ -380 w 371475"/>
                  <a:gd name="connsiteY2" fmla="*/ 516082 h 533400"/>
                  <a:gd name="connsiteX3" fmla="*/ -380 w 371475"/>
                  <a:gd name="connsiteY3" fmla="*/ 16972 h 533400"/>
                  <a:gd name="connsiteX4" fmla="*/ 16479 w 371475"/>
                  <a:gd name="connsiteY4" fmla="*/ -173 h 533400"/>
                  <a:gd name="connsiteX5" fmla="*/ 247080 w 371475"/>
                  <a:gd name="connsiteY5" fmla="*/ -173 h 533400"/>
                  <a:gd name="connsiteX6" fmla="*/ 371095 w 371475"/>
                  <a:gd name="connsiteY6" fmla="*/ 123938 h 533400"/>
                  <a:gd name="connsiteX7" fmla="*/ 371095 w 371475"/>
                  <a:gd name="connsiteY7" fmla="*/ 212139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75" h="533400">
                    <a:moveTo>
                      <a:pt x="275845" y="533227"/>
                    </a:moveTo>
                    <a:lnTo>
                      <a:pt x="16479" y="533227"/>
                    </a:lnTo>
                    <a:cubicBezTo>
                      <a:pt x="7145" y="533227"/>
                      <a:pt x="-380" y="525512"/>
                      <a:pt x="-380" y="516082"/>
                    </a:cubicBezTo>
                    <a:lnTo>
                      <a:pt x="-380" y="16972"/>
                    </a:lnTo>
                    <a:cubicBezTo>
                      <a:pt x="-380" y="7542"/>
                      <a:pt x="7145" y="-173"/>
                      <a:pt x="16479" y="-173"/>
                    </a:cubicBezTo>
                    <a:lnTo>
                      <a:pt x="247080" y="-173"/>
                    </a:lnTo>
                    <a:cubicBezTo>
                      <a:pt x="247080" y="-173"/>
                      <a:pt x="371095" y="123938"/>
                      <a:pt x="371095" y="123938"/>
                    </a:cubicBezTo>
                    <a:lnTo>
                      <a:pt x="371095" y="212139"/>
                    </a:ln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CED2A7-52DA-422D-A855-D535108B1951}"/>
                  </a:ext>
                </a:extLst>
              </p:cNvPr>
              <p:cNvSpPr/>
              <p:nvPr/>
            </p:nvSpPr>
            <p:spPr>
              <a:xfrm>
                <a:off x="5961829" y="5838825"/>
                <a:ext cx="123825" cy="123825"/>
              </a:xfrm>
              <a:custGeom>
                <a:avLst/>
                <a:gdLst>
                  <a:gd name="connsiteX0" fmla="*/ -380 w 123825"/>
                  <a:gd name="connsiteY0" fmla="*/ -173 h 123825"/>
                  <a:gd name="connsiteX1" fmla="*/ -380 w 123825"/>
                  <a:gd name="connsiteY1" fmla="*/ 123652 h 123825"/>
                  <a:gd name="connsiteX2" fmla="*/ 123445 w 123825"/>
                  <a:gd name="connsiteY2" fmla="*/ 12365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123825">
                    <a:moveTo>
                      <a:pt x="-380" y="-173"/>
                    </a:moveTo>
                    <a:lnTo>
                      <a:pt x="-380" y="123652"/>
                    </a:lnTo>
                    <a:lnTo>
                      <a:pt x="123445" y="123652"/>
                    </a:lnTo>
                  </a:path>
                </a:pathLst>
              </a:custGeom>
              <a:noFill/>
              <a:ln w="63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0F0D612-B5A9-4974-A3A5-9EE169226D8F}"/>
                  </a:ext>
                </a:extLst>
              </p:cNvPr>
              <p:cNvSpPr/>
              <p:nvPr/>
            </p:nvSpPr>
            <p:spPr>
              <a:xfrm>
                <a:off x="5771329" y="6105525"/>
                <a:ext cx="180975" cy="9525"/>
              </a:xfrm>
              <a:custGeom>
                <a:avLst/>
                <a:gdLst>
                  <a:gd name="connsiteX0" fmla="*/ -380 w 180975"/>
                  <a:gd name="connsiteY0" fmla="*/ -173 h 9525"/>
                  <a:gd name="connsiteX1" fmla="*/ 180595 w 180975"/>
                  <a:gd name="connsiteY1" fmla="*/ -173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5" h="9525">
                    <a:moveTo>
                      <a:pt x="-380" y="-173"/>
                    </a:moveTo>
                    <a:lnTo>
                      <a:pt x="180595" y="-173"/>
                    </a:ln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CAD2480-F785-417B-A2D5-B317814EC0AA}"/>
                  </a:ext>
                </a:extLst>
              </p:cNvPr>
              <p:cNvSpPr/>
              <p:nvPr/>
            </p:nvSpPr>
            <p:spPr>
              <a:xfrm>
                <a:off x="5771329" y="6181725"/>
                <a:ext cx="180975" cy="9525"/>
              </a:xfrm>
              <a:custGeom>
                <a:avLst/>
                <a:gdLst>
                  <a:gd name="connsiteX0" fmla="*/ -380 w 180975"/>
                  <a:gd name="connsiteY0" fmla="*/ -173 h 9525"/>
                  <a:gd name="connsiteX1" fmla="*/ 180595 w 180975"/>
                  <a:gd name="connsiteY1" fmla="*/ -173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5" h="9525">
                    <a:moveTo>
                      <a:pt x="-380" y="-173"/>
                    </a:moveTo>
                    <a:lnTo>
                      <a:pt x="180595" y="-173"/>
                    </a:ln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3969B27-88D1-4583-B2AC-F18967120FDB}"/>
                  </a:ext>
                </a:extLst>
              </p:cNvPr>
              <p:cNvSpPr/>
              <p:nvPr/>
            </p:nvSpPr>
            <p:spPr>
              <a:xfrm>
                <a:off x="5771329" y="6029325"/>
                <a:ext cx="123825" cy="9525"/>
              </a:xfrm>
              <a:custGeom>
                <a:avLst/>
                <a:gdLst>
                  <a:gd name="connsiteX0" fmla="*/ -380 w 123825"/>
                  <a:gd name="connsiteY0" fmla="*/ -173 h 9525"/>
                  <a:gd name="connsiteX1" fmla="*/ 123445 w 123825"/>
                  <a:gd name="connsiteY1" fmla="*/ -173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9525">
                    <a:moveTo>
                      <a:pt x="-380" y="-173"/>
                    </a:moveTo>
                    <a:lnTo>
                      <a:pt x="123445" y="-173"/>
                    </a:ln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2F1EC8D-9F95-4B0A-8674-629276CF83DF}"/>
                  </a:ext>
                </a:extLst>
              </p:cNvPr>
              <p:cNvSpPr/>
              <p:nvPr/>
            </p:nvSpPr>
            <p:spPr>
              <a:xfrm>
                <a:off x="6238054" y="6048375"/>
                <a:ext cx="123825" cy="123825"/>
              </a:xfrm>
              <a:custGeom>
                <a:avLst/>
                <a:gdLst>
                  <a:gd name="connsiteX0" fmla="*/ 123445 w 123825"/>
                  <a:gd name="connsiteY0" fmla="*/ 123652 h 123825"/>
                  <a:gd name="connsiteX1" fmla="*/ -380 w 123825"/>
                  <a:gd name="connsiteY1" fmla="*/ 123652 h 123825"/>
                  <a:gd name="connsiteX2" fmla="*/ -380 w 123825"/>
                  <a:gd name="connsiteY2" fmla="*/ -173 h 123825"/>
                  <a:gd name="connsiteX3" fmla="*/ 123445 w 123825"/>
                  <a:gd name="connsiteY3" fmla="*/ 12365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123825">
                    <a:moveTo>
                      <a:pt x="123445" y="123652"/>
                    </a:moveTo>
                    <a:lnTo>
                      <a:pt x="-380" y="123652"/>
                    </a:lnTo>
                    <a:lnTo>
                      <a:pt x="-380" y="-173"/>
                    </a:lnTo>
                    <a:lnTo>
                      <a:pt x="123445" y="123652"/>
                    </a:lnTo>
                    <a:close/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DC06569-FCEE-4110-8858-772CB4D626BD}"/>
                  </a:ext>
                </a:extLst>
              </p:cNvPr>
              <p:cNvSpPr/>
              <p:nvPr/>
            </p:nvSpPr>
            <p:spPr>
              <a:xfrm>
                <a:off x="5990404" y="6048375"/>
                <a:ext cx="371475" cy="533400"/>
              </a:xfrm>
              <a:custGeom>
                <a:avLst/>
                <a:gdLst>
                  <a:gd name="connsiteX0" fmla="*/ -380 w 371475"/>
                  <a:gd name="connsiteY0" fmla="*/ 516082 h 533400"/>
                  <a:gd name="connsiteX1" fmla="*/ -380 w 371475"/>
                  <a:gd name="connsiteY1" fmla="*/ 16972 h 533400"/>
                  <a:gd name="connsiteX2" fmla="*/ 16479 w 371475"/>
                  <a:gd name="connsiteY2" fmla="*/ -173 h 533400"/>
                  <a:gd name="connsiteX3" fmla="*/ 247080 w 371475"/>
                  <a:gd name="connsiteY3" fmla="*/ -173 h 533400"/>
                  <a:gd name="connsiteX4" fmla="*/ 371095 w 371475"/>
                  <a:gd name="connsiteY4" fmla="*/ 123938 h 533400"/>
                  <a:gd name="connsiteX5" fmla="*/ 371095 w 371475"/>
                  <a:gd name="connsiteY5" fmla="*/ 516082 h 533400"/>
                  <a:gd name="connsiteX6" fmla="*/ 354236 w 371475"/>
                  <a:gd name="connsiteY6" fmla="*/ 533227 h 533400"/>
                  <a:gd name="connsiteX7" fmla="*/ 16479 w 371475"/>
                  <a:gd name="connsiteY7" fmla="*/ 533227 h 533400"/>
                  <a:gd name="connsiteX8" fmla="*/ -380 w 371475"/>
                  <a:gd name="connsiteY8" fmla="*/ 516082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533400">
                    <a:moveTo>
                      <a:pt x="-380" y="516082"/>
                    </a:moveTo>
                    <a:lnTo>
                      <a:pt x="-380" y="16972"/>
                    </a:lnTo>
                    <a:cubicBezTo>
                      <a:pt x="-380" y="7542"/>
                      <a:pt x="7145" y="-173"/>
                      <a:pt x="16479" y="-173"/>
                    </a:cubicBezTo>
                    <a:lnTo>
                      <a:pt x="247080" y="-173"/>
                    </a:lnTo>
                    <a:cubicBezTo>
                      <a:pt x="247080" y="-173"/>
                      <a:pt x="371095" y="123938"/>
                      <a:pt x="371095" y="123938"/>
                    </a:cubicBezTo>
                    <a:lnTo>
                      <a:pt x="371095" y="516082"/>
                    </a:lnTo>
                    <a:cubicBezTo>
                      <a:pt x="371095" y="525512"/>
                      <a:pt x="363570" y="533227"/>
                      <a:pt x="354236" y="533227"/>
                    </a:cubicBezTo>
                    <a:lnTo>
                      <a:pt x="16479" y="533227"/>
                    </a:lnTo>
                    <a:cubicBezTo>
                      <a:pt x="7145" y="533227"/>
                      <a:pt x="-380" y="525512"/>
                      <a:pt x="-380" y="516082"/>
                    </a:cubicBezTo>
                    <a:close/>
                  </a:path>
                </a:pathLst>
              </a:custGeom>
              <a:solidFill>
                <a:schemeClr val="bg2"/>
              </a:solidFill>
              <a:ln w="63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76C9199-AB56-4CE1-B58D-EF8C5822B9B7}"/>
                  </a:ext>
                </a:extLst>
              </p:cNvPr>
              <p:cNvSpPr/>
              <p:nvPr/>
            </p:nvSpPr>
            <p:spPr>
              <a:xfrm>
                <a:off x="6238054" y="6048375"/>
                <a:ext cx="123825" cy="123825"/>
              </a:xfrm>
              <a:custGeom>
                <a:avLst/>
                <a:gdLst>
                  <a:gd name="connsiteX0" fmla="*/ -380 w 123825"/>
                  <a:gd name="connsiteY0" fmla="*/ -173 h 123825"/>
                  <a:gd name="connsiteX1" fmla="*/ -380 w 123825"/>
                  <a:gd name="connsiteY1" fmla="*/ 123652 h 123825"/>
                  <a:gd name="connsiteX2" fmla="*/ 123445 w 123825"/>
                  <a:gd name="connsiteY2" fmla="*/ 12365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25" h="123825">
                    <a:moveTo>
                      <a:pt x="-380" y="-173"/>
                    </a:moveTo>
                    <a:lnTo>
                      <a:pt x="-380" y="123652"/>
                    </a:lnTo>
                    <a:lnTo>
                      <a:pt x="123445" y="123652"/>
                    </a:lnTo>
                  </a:path>
                </a:pathLst>
              </a:custGeom>
              <a:noFill/>
              <a:ln w="6350" cap="rnd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24CE3B8-3087-4A6B-A29C-49F8F57D37F6}"/>
                  </a:ext>
                </a:extLst>
              </p:cNvPr>
              <p:cNvSpPr/>
              <p:nvPr/>
            </p:nvSpPr>
            <p:spPr>
              <a:xfrm>
                <a:off x="6047554" y="6315075"/>
                <a:ext cx="238125" cy="9525"/>
              </a:xfrm>
              <a:custGeom>
                <a:avLst/>
                <a:gdLst>
                  <a:gd name="connsiteX0" fmla="*/ -380 w 238125"/>
                  <a:gd name="connsiteY0" fmla="*/ -173 h 9525"/>
                  <a:gd name="connsiteX1" fmla="*/ 237745 w 238125"/>
                  <a:gd name="connsiteY1" fmla="*/ -173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8125" h="9525">
                    <a:moveTo>
                      <a:pt x="-380" y="-173"/>
                    </a:moveTo>
                    <a:lnTo>
                      <a:pt x="237745" y="-173"/>
                    </a:ln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A6D52A9-91F7-40AC-887C-36F5D05F2CCF}"/>
                  </a:ext>
                </a:extLst>
              </p:cNvPr>
              <p:cNvSpPr/>
              <p:nvPr/>
            </p:nvSpPr>
            <p:spPr>
              <a:xfrm>
                <a:off x="6047554" y="6391275"/>
                <a:ext cx="180975" cy="9525"/>
              </a:xfrm>
              <a:custGeom>
                <a:avLst/>
                <a:gdLst>
                  <a:gd name="connsiteX0" fmla="*/ -380 w 180975"/>
                  <a:gd name="connsiteY0" fmla="*/ -173 h 9525"/>
                  <a:gd name="connsiteX1" fmla="*/ 180595 w 180975"/>
                  <a:gd name="connsiteY1" fmla="*/ -173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975" h="9525">
                    <a:moveTo>
                      <a:pt x="-380" y="-173"/>
                    </a:moveTo>
                    <a:lnTo>
                      <a:pt x="180595" y="-173"/>
                    </a:ln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C133E48-A176-49E8-8A4A-498EAF55EACE}"/>
                  </a:ext>
                </a:extLst>
              </p:cNvPr>
              <p:cNvSpPr/>
              <p:nvPr/>
            </p:nvSpPr>
            <p:spPr>
              <a:xfrm>
                <a:off x="6047554" y="6238875"/>
                <a:ext cx="123825" cy="9525"/>
              </a:xfrm>
              <a:custGeom>
                <a:avLst/>
                <a:gdLst>
                  <a:gd name="connsiteX0" fmla="*/ -380 w 123825"/>
                  <a:gd name="connsiteY0" fmla="*/ -173 h 9525"/>
                  <a:gd name="connsiteX1" fmla="*/ 123445 w 123825"/>
                  <a:gd name="connsiteY1" fmla="*/ -173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825" h="9525">
                    <a:moveTo>
                      <a:pt x="-380" y="-173"/>
                    </a:moveTo>
                    <a:lnTo>
                      <a:pt x="123445" y="-173"/>
                    </a:lnTo>
                  </a:path>
                </a:pathLst>
              </a:custGeom>
              <a:noFill/>
              <a:ln w="63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689550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0DCB-685B-4279-83AF-28649DD17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 Carolina Silva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B2BE1-F1CD-4247-BAE1-EEF62EA0C8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4700" y="3835400"/>
            <a:ext cx="3086100" cy="1778000"/>
          </a:xfrm>
        </p:spPr>
        <p:txBody>
          <a:bodyPr/>
          <a:lstStyle/>
          <a:p>
            <a:r>
              <a:rPr lang="en-US" dirty="0"/>
              <a:t>@anacarolinasilva</a:t>
            </a:r>
          </a:p>
          <a:p>
            <a:r>
              <a:rPr lang="en-US" dirty="0"/>
              <a:t>linkedin.com/in/anacarol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194266-ECFF-49FF-B0BB-CC225241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A9EC61-2DDB-4C96-8320-FF07E167A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4191805"/>
            <a:ext cx="226989" cy="226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41E343-D678-4B88-8DBB-9F7113E9F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28" y="3857106"/>
            <a:ext cx="222261" cy="22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496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5458CD-60C4-4476-89B0-9BAA8832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07821"/>
            <a:ext cx="5359400" cy="1442355"/>
          </a:xfrm>
        </p:spPr>
        <p:txBody>
          <a:bodyPr/>
          <a:lstStyle/>
          <a:p>
            <a:r>
              <a:rPr lang="en-US" dirty="0"/>
              <a:t>How to apply this event template</a:t>
            </a:r>
          </a:p>
        </p:txBody>
      </p:sp>
    </p:spTree>
    <p:extLst>
      <p:ext uri="{BB962C8B-B14F-4D97-AF65-F5344CB8AC3E}">
        <p14:creationId xmlns:p14="http://schemas.microsoft.com/office/powerpoint/2010/main" val="18213377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19C83A-56BD-4DC0-8927-0692ECC1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or reuse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08DEE-D46D-429D-8AF0-F4012008434D}"/>
              </a:ext>
            </a:extLst>
          </p:cNvPr>
          <p:cNvSpPr txBox="1"/>
          <p:nvPr/>
        </p:nvSpPr>
        <p:spPr>
          <a:xfrm>
            <a:off x="164150" y="1417770"/>
            <a:ext cx="5680983" cy="479253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1667" dirty="0"/>
              <a:t>Follow these steps to apply this template </a:t>
            </a:r>
            <a:br>
              <a:rPr lang="en-US" sz="1667" dirty="0"/>
            </a:br>
            <a:r>
              <a:rPr lang="en-US" sz="1667" dirty="0"/>
              <a:t>to your </a:t>
            </a:r>
            <a:r>
              <a:rPr lang="en-US" sz="1667" b="1" dirty="0">
                <a:solidFill>
                  <a:schemeClr val="accent1"/>
                </a:solidFill>
              </a:rPr>
              <a:t>existing slide deck</a:t>
            </a:r>
            <a:r>
              <a:rPr lang="en-US" sz="1667" dirty="0"/>
              <a:t>:</a:t>
            </a:r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r>
              <a:rPr lang="en-US" sz="1333" dirty="0"/>
              <a:t>Select all of the slides in the left-hand pane of this template file and delete them (click on one and press </a:t>
            </a:r>
            <a:r>
              <a:rPr lang="en-US" sz="1333" b="1" dirty="0"/>
              <a:t>Ctrl + A </a:t>
            </a:r>
            <a:r>
              <a:rPr lang="en-US" sz="1333" dirty="0"/>
              <a:t>and then </a:t>
            </a:r>
            <a:r>
              <a:rPr lang="en-US" sz="1333" b="1" dirty="0"/>
              <a:t>Delete</a:t>
            </a:r>
            <a:r>
              <a:rPr lang="en-US" sz="1333" dirty="0"/>
              <a:t>). </a:t>
            </a:r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r>
              <a:rPr lang="en-US" sz="1333" dirty="0"/>
              <a:t>Open the deck you’ve already created and select all of the slides in the left-hand pane (</a:t>
            </a:r>
            <a:r>
              <a:rPr lang="en-US" sz="1333" b="1" dirty="0"/>
              <a:t>Ctrl + A</a:t>
            </a:r>
            <a:r>
              <a:rPr lang="en-US" sz="1333" dirty="0"/>
              <a:t>) and copy them (</a:t>
            </a:r>
            <a:r>
              <a:rPr lang="en-US" sz="1333" b="1" dirty="0"/>
              <a:t>Ctrl + C</a:t>
            </a:r>
            <a:r>
              <a:rPr lang="en-US" sz="1333" dirty="0"/>
              <a:t>).</a:t>
            </a:r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r>
              <a:rPr lang="en-US" sz="1333" dirty="0"/>
              <a:t>In this template file, right-click in the empty left-hand pane and click </a:t>
            </a:r>
            <a:r>
              <a:rPr lang="en-US" sz="1333" b="1" dirty="0"/>
              <a:t>Use Destination Theme</a:t>
            </a:r>
            <a:r>
              <a:rPr lang="en-US" sz="1333" dirty="0"/>
              <a:t> (use this same method to transfer individual slides).</a:t>
            </a:r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endParaRPr lang="en-US" sz="1333" dirty="0"/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endParaRPr lang="en-US" sz="1333" dirty="0"/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endParaRPr lang="en-US" sz="1333" dirty="0"/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endParaRPr lang="en-US" sz="1333" dirty="0"/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endParaRPr lang="en-US" sz="1333" dirty="0"/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endParaRPr lang="en-US" sz="1333" dirty="0"/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r>
              <a:rPr lang="en-US" sz="1333" dirty="0"/>
              <a:t>For each slide in your deck, apply the appropriate layout (</a:t>
            </a:r>
            <a:r>
              <a:rPr lang="en-US" sz="1333" b="1" dirty="0"/>
              <a:t>Home</a:t>
            </a:r>
            <a:r>
              <a:rPr lang="en-US" sz="1333" dirty="0"/>
              <a:t> tab &gt; </a:t>
            </a:r>
            <a:r>
              <a:rPr lang="en-US" sz="1333" b="1" dirty="0"/>
              <a:t>Slides</a:t>
            </a:r>
            <a:r>
              <a:rPr lang="en-US" sz="1333" dirty="0"/>
              <a:t> section &gt; </a:t>
            </a:r>
            <a:r>
              <a:rPr lang="en-US" sz="1333" b="1" dirty="0"/>
              <a:t>Layout</a:t>
            </a:r>
            <a:r>
              <a:rPr lang="en-US" sz="1333" dirty="0"/>
              <a:t>).</a:t>
            </a:r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r>
              <a:rPr lang="en-US" sz="1333" dirty="0"/>
              <a:t>Reset the slides (</a:t>
            </a:r>
            <a:r>
              <a:rPr lang="en-US" sz="1333" b="1" dirty="0"/>
              <a:t>Home</a:t>
            </a:r>
            <a:r>
              <a:rPr lang="en-US" sz="1333" dirty="0"/>
              <a:t> tab &gt; </a:t>
            </a:r>
            <a:r>
              <a:rPr lang="en-US" sz="1333" b="1" dirty="0"/>
              <a:t>Slides</a:t>
            </a:r>
            <a:r>
              <a:rPr lang="en-US" sz="1333" dirty="0"/>
              <a:t> section &gt; </a:t>
            </a:r>
            <a:r>
              <a:rPr lang="en-US" sz="1333" b="1" dirty="0"/>
              <a:t>Reset</a:t>
            </a:r>
            <a:r>
              <a:rPr lang="en-US" sz="1333" dirty="0"/>
              <a:t>) and ensure all content is in the appropriate placeholders and resets to the correct location. If needed, copy-paste the content into the correct placeholders.</a:t>
            </a:r>
          </a:p>
        </p:txBody>
      </p:sp>
      <p:grpSp>
        <p:nvGrpSpPr>
          <p:cNvPr id="6" name="Group 5" descr="Paste menu">
            <a:extLst>
              <a:ext uri="{FF2B5EF4-FFF2-40B4-BE49-F238E27FC236}">
                <a16:creationId xmlns:a16="http://schemas.microsoft.com/office/drawing/2014/main" id="{F5989CC2-4DE0-477A-8293-9892C1434782}"/>
              </a:ext>
            </a:extLst>
          </p:cNvPr>
          <p:cNvGrpSpPr/>
          <p:nvPr/>
        </p:nvGrpSpPr>
        <p:grpSpPr>
          <a:xfrm>
            <a:off x="600115" y="3655089"/>
            <a:ext cx="1383672" cy="965784"/>
            <a:chOff x="10379951" y="1783009"/>
            <a:chExt cx="2272273" cy="15860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02FA05-79C5-4907-B5B0-43C26AB1D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9951" y="1783009"/>
              <a:ext cx="2272273" cy="158601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B3D4B9-3CF5-4F24-9A92-0F5BC9FFBBE9}"/>
                </a:ext>
              </a:extLst>
            </p:cNvPr>
            <p:cNvSpPr/>
            <p:nvPr/>
          </p:nvSpPr>
          <p:spPr bwMode="auto">
            <a:xfrm>
              <a:off x="10732088" y="2141307"/>
              <a:ext cx="518493" cy="46389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52400" tIns="121920" rIns="152400" bIns="121920"/>
            <a:lstStyle/>
            <a:p>
              <a:pPr algn="ctr" defTabSz="777029">
                <a:lnSpc>
                  <a:spcPct val="90000"/>
                </a:lnSpc>
                <a:defRPr/>
              </a:pPr>
              <a:endParaRPr lang="en-US" sz="2000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pic>
        <p:nvPicPr>
          <p:cNvPr id="10" name="Picture 9" descr="Use destination theme menu">
            <a:extLst>
              <a:ext uri="{FF2B5EF4-FFF2-40B4-BE49-F238E27FC236}">
                <a16:creationId xmlns:a16="http://schemas.microsoft.com/office/drawing/2014/main" id="{2E3E883B-15A7-4AD8-942B-3413E08E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25" y="4177650"/>
            <a:ext cx="1982108" cy="3281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D0A141-D1FA-4AE9-9AFB-6F49AB016B30}"/>
              </a:ext>
            </a:extLst>
          </p:cNvPr>
          <p:cNvSpPr txBox="1"/>
          <p:nvPr/>
        </p:nvSpPr>
        <p:spPr>
          <a:xfrm>
            <a:off x="6578950" y="1417770"/>
            <a:ext cx="5439375" cy="2269532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1667" dirty="0"/>
              <a:t>Follow these steps to use this template </a:t>
            </a:r>
            <a:br>
              <a:rPr lang="en-US" sz="1667" dirty="0"/>
            </a:br>
            <a:r>
              <a:rPr lang="en-US" sz="1667" dirty="0"/>
              <a:t>to create a </a:t>
            </a:r>
            <a:r>
              <a:rPr lang="en-US" sz="1667" b="1" dirty="0">
                <a:solidFill>
                  <a:schemeClr val="accent1"/>
                </a:solidFill>
              </a:rPr>
              <a:t>new slide deck</a:t>
            </a:r>
            <a:r>
              <a:rPr lang="en-US" sz="1667" dirty="0"/>
              <a:t>:</a:t>
            </a:r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r>
              <a:rPr lang="en-US" sz="1333" dirty="0"/>
              <a:t>Enter your content on the blank slides in the </a:t>
            </a:r>
            <a:r>
              <a:rPr lang="en-US" sz="1333" b="1" dirty="0"/>
              <a:t>Layouts</a:t>
            </a:r>
            <a:r>
              <a:rPr lang="en-US" sz="1333" dirty="0"/>
              <a:t> section and delete any unneeded or hidden slides.</a:t>
            </a:r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r>
              <a:rPr lang="en-US" sz="1333" dirty="0"/>
              <a:t>If you want to add more slides, on the </a:t>
            </a:r>
            <a:r>
              <a:rPr lang="en-US" sz="1333" b="1" dirty="0"/>
              <a:t>Insert</a:t>
            </a:r>
            <a:r>
              <a:rPr lang="en-US" sz="1333" dirty="0"/>
              <a:t> tab, select the little arrow under </a:t>
            </a:r>
            <a:r>
              <a:rPr lang="en-US" sz="1333" b="1" dirty="0"/>
              <a:t>New Slide</a:t>
            </a:r>
            <a:r>
              <a:rPr lang="en-US" sz="1333" dirty="0"/>
              <a:t>, and then select your desired layout from the options displayed. Fill out your slide content using the preformatted content placeholders.</a:t>
            </a:r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r>
              <a:rPr lang="en-US" sz="1333" dirty="0"/>
              <a:t>End the deck with the Thank You/survey slide.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BB6E8D-B90E-467E-8A09-610280138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485900"/>
            <a:ext cx="0" cy="4762535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62800">
                  <a:schemeClr val="accent4"/>
                </a:gs>
                <a:gs pos="100000">
                  <a:schemeClr val="accent6"/>
                </a:gs>
              </a:gsLst>
              <a:lin ang="5400000" scaled="1"/>
            </a:gra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0730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92E03-8A21-4D95-92DF-B173C542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Font/typeface guidance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F304FFF-F0A5-43B2-A55C-B8A61D099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 family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0E1CC2F-3D93-4C30-AB06-629449E21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1989137"/>
            <a:ext cx="5676897" cy="2333972"/>
          </a:xfrm>
        </p:spPr>
        <p:txBody>
          <a:bodyPr/>
          <a:lstStyle/>
          <a:p>
            <a:pPr>
              <a:lnSpc>
                <a:spcPct val="90000"/>
              </a:lnSpc>
              <a:buSzPct val="90000"/>
            </a:pPr>
            <a:r>
              <a:rPr lang="en-US" sz="20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Only use the Amazon Ember Display font family (with the exception of code, which should use </a:t>
            </a:r>
            <a:br>
              <a:rPr lang="en-US" sz="20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2000" dirty="0">
                <a:latin typeface="Lucida Console" panose="020B06090405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Lucida Console</a:t>
            </a:r>
            <a:r>
              <a:rPr lang="en-US" sz="20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)</a:t>
            </a:r>
          </a:p>
          <a:p>
            <a:pPr>
              <a:lnSpc>
                <a:spcPct val="90000"/>
              </a:lnSpc>
              <a:buSzPct val="90000"/>
            </a:pPr>
            <a:r>
              <a:rPr lang="en-US" sz="20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Use </a:t>
            </a:r>
            <a:r>
              <a:rPr lang="en-US" sz="2000" dirty="0">
                <a:latin typeface="+mj-lt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Ember Display Heavy </a:t>
            </a:r>
            <a:r>
              <a:rPr lang="en-US" sz="20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for titles, sentence case (sentence-style capitalization)</a:t>
            </a:r>
          </a:p>
          <a:p>
            <a:pPr>
              <a:lnSpc>
                <a:spcPct val="90000"/>
              </a:lnSpc>
              <a:buSzPct val="90000"/>
            </a:pPr>
            <a:r>
              <a:rPr lang="en-US" sz="20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Use Amazon Ember Display for slide text, sentence case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B29C9CB-B79D-496C-9184-19463339E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Font styling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896E42C-7A4A-4FE3-B3B1-A71E72D39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0303" y="1989137"/>
            <a:ext cx="5206997" cy="1785104"/>
          </a:xfrm>
        </p:spPr>
        <p:txBody>
          <a:bodyPr/>
          <a:lstStyle/>
          <a:p>
            <a:r>
              <a:rPr lang="en-US" sz="2000" dirty="0"/>
              <a:t>Do not underline text that is not </a:t>
            </a:r>
            <a:r>
              <a:rPr lang="en-US" sz="20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hyperlink</a:t>
            </a:r>
            <a:endParaRPr lang="en-US" sz="2000" dirty="0"/>
          </a:p>
          <a:p>
            <a:r>
              <a:rPr lang="en-US" sz="2000" dirty="0"/>
              <a:t>Use font sizes that are at least 20 pt. for slide text and at least 12 pt. for diagrams</a:t>
            </a:r>
          </a:p>
          <a:p>
            <a:r>
              <a:rPr lang="en-US" sz="2000" dirty="0"/>
              <a:t>If using color for </a:t>
            </a:r>
            <a:r>
              <a:rPr lang="en-US" sz="2000" b="1" dirty="0">
                <a:solidFill>
                  <a:schemeClr val="accent1"/>
                </a:solidFill>
              </a:rPr>
              <a:t>emphasis</a:t>
            </a:r>
            <a:r>
              <a:rPr lang="en-US" sz="2000" dirty="0"/>
              <a:t> in text, use bold as well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69E5DA-9267-4E80-B24B-64B0AD1718DC}"/>
              </a:ext>
            </a:extLst>
          </p:cNvPr>
          <p:cNvGrpSpPr/>
          <p:nvPr/>
        </p:nvGrpSpPr>
        <p:grpSpPr>
          <a:xfrm>
            <a:off x="1545167" y="4515027"/>
            <a:ext cx="9173017" cy="1693334"/>
            <a:chOff x="1545167" y="4248830"/>
            <a:chExt cx="9173017" cy="16933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F07CC4-323C-4CB5-A347-4EFC622AF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45167" y="4248830"/>
              <a:ext cx="9101667" cy="1693333"/>
            </a:xfrm>
            <a:prstGeom prst="rect">
              <a:avLst/>
            </a:prstGeom>
            <a:gradFill flip="none" rotWithShape="1">
              <a:gsLst>
                <a:gs pos="0">
                  <a:srgbClr val="BC18DD"/>
                </a:gs>
                <a:gs pos="39000">
                  <a:schemeClr val="bg2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2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938DBC-80DF-4242-93E4-DB8B6CF61EE7}"/>
                </a:ext>
              </a:extLst>
            </p:cNvPr>
            <p:cNvSpPr txBox="1"/>
            <p:nvPr/>
          </p:nvSpPr>
          <p:spPr>
            <a:xfrm>
              <a:off x="7320492" y="5141945"/>
              <a:ext cx="3397692" cy="800219"/>
            </a:xfrm>
            <a:prstGeom prst="rect">
              <a:avLst/>
            </a:prstGeom>
            <a:noFill/>
          </p:spPr>
          <p:txBody>
            <a:bodyPr wrap="square" lIns="152400" tIns="121920" rIns="152400" bIns="1219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If not, contact the event manager for a font pack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ED2C1F-45EE-4417-9707-5743BE5D946D}"/>
                </a:ext>
              </a:extLst>
            </p:cNvPr>
            <p:cNvSpPr txBox="1"/>
            <p:nvPr/>
          </p:nvSpPr>
          <p:spPr>
            <a:xfrm>
              <a:off x="1873866" y="4864384"/>
              <a:ext cx="2654903" cy="89242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152400" tIns="121920" rIns="152400" bIns="1219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US" sz="2333" dirty="0">
                  <a:solidFill>
                    <a:schemeClr val="bg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Multiple Amazon EC2 instances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8887CF-3528-4D85-80AC-C7C62BD30BBB}"/>
                </a:ext>
              </a:extLst>
            </p:cNvPr>
            <p:cNvSpPr txBox="1"/>
            <p:nvPr/>
          </p:nvSpPr>
          <p:spPr>
            <a:xfrm>
              <a:off x="2637838" y="4248830"/>
              <a:ext cx="3882473" cy="615618"/>
            </a:xfrm>
            <a:prstGeom prst="rect">
              <a:avLst/>
            </a:prstGeom>
            <a:noFill/>
          </p:spPr>
          <p:txBody>
            <a:bodyPr wrap="none" lIns="152400" tIns="121920" rIns="152400" bIns="12192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500"/>
                </a:spcAft>
              </a:pPr>
              <a:r>
                <a:rPr lang="en-US" sz="2667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Do these fonts match?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811ECB-91E9-47AC-8C32-6467016C8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252587" y="4444655"/>
              <a:ext cx="451305" cy="376853"/>
              <a:chOff x="1233714" y="6352212"/>
              <a:chExt cx="541566" cy="452223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1574048-B1BA-460C-9C55-960FB20A964C}"/>
                  </a:ext>
                </a:extLst>
              </p:cNvPr>
              <p:cNvCxnSpPr/>
              <p:nvPr/>
            </p:nvCxnSpPr>
            <p:spPr>
              <a:xfrm>
                <a:off x="1233714" y="6352212"/>
                <a:ext cx="0" cy="452223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888CF8F-00F5-48DD-85EE-C20943232BF0}"/>
                  </a:ext>
                </a:extLst>
              </p:cNvPr>
              <p:cNvCxnSpPr/>
              <p:nvPr/>
            </p:nvCxnSpPr>
            <p:spPr>
              <a:xfrm>
                <a:off x="1233714" y="6352212"/>
                <a:ext cx="541566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3F4FA3-4336-4451-82C4-FA76C2CD4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flipH="1">
              <a:off x="6453047" y="4444655"/>
              <a:ext cx="451305" cy="376853"/>
              <a:chOff x="1233714" y="6352212"/>
              <a:chExt cx="541566" cy="452223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B373042-A9FB-400A-A5F8-DED587CB41E2}"/>
                  </a:ext>
                </a:extLst>
              </p:cNvPr>
              <p:cNvCxnSpPr/>
              <p:nvPr/>
            </p:nvCxnSpPr>
            <p:spPr>
              <a:xfrm>
                <a:off x="1233714" y="6352212"/>
                <a:ext cx="0" cy="452223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98EB1E8-D0FD-46C6-8F07-F6EB7F51C0A7}"/>
                  </a:ext>
                </a:extLst>
              </p:cNvPr>
              <p:cNvCxnSpPr/>
              <p:nvPr/>
            </p:nvCxnSpPr>
            <p:spPr>
              <a:xfrm>
                <a:off x="1233714" y="6352212"/>
                <a:ext cx="541566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 descr="Image of Amazon Ember font">
              <a:extLst>
                <a:ext uri="{FF2B5EF4-FFF2-40B4-BE49-F238E27FC236}">
                  <a16:creationId xmlns:a16="http://schemas.microsoft.com/office/drawing/2014/main" id="{3DC7B1E0-C73F-44B4-82FD-543216C77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21" y="4864384"/>
              <a:ext cx="2647619" cy="892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3652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0FB5-44D9-EE81-B454-5F375205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2402"/>
            <a:ext cx="10972800" cy="535531"/>
          </a:xfrm>
        </p:spPr>
        <p:txBody>
          <a:bodyPr/>
          <a:lstStyle/>
          <a:p>
            <a:r>
              <a:rPr lang="en-US" sz="3200" dirty="0"/>
              <a:t>Use-Cases 2 </a:t>
            </a:r>
            <a:r>
              <a:rPr lang="en-IL" sz="3200" dirty="0"/>
              <a:t>Text to Code and API</a:t>
            </a:r>
            <a:br>
              <a:rPr lang="en-IL" sz="3200" dirty="0"/>
            </a:br>
            <a:r>
              <a:rPr lang="en-US" sz="32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CD21A-5CEB-DEFD-A200-5DF75FE402B5}"/>
              </a:ext>
            </a:extLst>
          </p:cNvPr>
          <p:cNvSpPr txBox="1"/>
          <p:nvPr/>
        </p:nvSpPr>
        <p:spPr>
          <a:xfrm>
            <a:off x="418249" y="1039453"/>
            <a:ext cx="969496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L" dirty="0">
                <a:solidFill>
                  <a:srgbClr val="FFC000"/>
                </a:solidFill>
              </a:rPr>
              <a:t>Use RAG to guide the developers about how to invoke specific API or provide sample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373CA-4D33-ED42-7122-562A19D1A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22" y="1540305"/>
            <a:ext cx="5762178" cy="3174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DB161-DDCA-2966-17BD-8AC2AD16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417" y="1540305"/>
            <a:ext cx="3378261" cy="49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99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0FB5-44D9-EE81-B454-5F375205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2402"/>
            <a:ext cx="10972800" cy="535531"/>
          </a:xfrm>
        </p:spPr>
        <p:txBody>
          <a:bodyPr/>
          <a:lstStyle/>
          <a:p>
            <a:r>
              <a:rPr lang="en-US" sz="3200" dirty="0"/>
              <a:t>Use-Cases 3 Working with Images</a:t>
            </a:r>
            <a:br>
              <a:rPr lang="en-IL" sz="3200" dirty="0"/>
            </a:br>
            <a:r>
              <a:rPr lang="en-US" sz="32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CD21A-5CEB-DEFD-A200-5DF75FE402B5}"/>
              </a:ext>
            </a:extLst>
          </p:cNvPr>
          <p:cNvSpPr txBox="1"/>
          <p:nvPr/>
        </p:nvSpPr>
        <p:spPr>
          <a:xfrm>
            <a:off x="772036" y="1051979"/>
            <a:ext cx="10039608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L" dirty="0">
                <a:solidFill>
                  <a:srgbClr val="FFC000"/>
                </a:solidFill>
              </a:rPr>
              <a:t>Use Generative AI or Amazon Textract or Amazon Rekognition to get insights from the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DF5FD-49B0-7988-7A14-D66F711F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57" y="2811673"/>
            <a:ext cx="5932118" cy="3258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3202E-6A7E-487D-8AD1-6E986FAA0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16" y="1421311"/>
            <a:ext cx="6402506" cy="3019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30AACE-EC41-46FB-BC76-7F33B0C5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41116"/>
            <a:ext cx="3568700" cy="226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49B1F-017F-E484-50EB-FF46B3B54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700" y="4308876"/>
            <a:ext cx="1146944" cy="2392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DB8146-CCF8-0EA8-DF38-D7738518609A}"/>
              </a:ext>
            </a:extLst>
          </p:cNvPr>
          <p:cNvSpPr txBox="1"/>
          <p:nvPr/>
        </p:nvSpPr>
        <p:spPr>
          <a:xfrm>
            <a:off x="4705670" y="1565357"/>
            <a:ext cx="183704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IL" b="1" dirty="0">
                <a:solidFill>
                  <a:srgbClr val="0000A3"/>
                </a:solidFill>
              </a:rPr>
              <a:t>Amazon Textract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563E7-A83B-7086-97EE-27B20CDDBC1F}"/>
              </a:ext>
            </a:extLst>
          </p:cNvPr>
          <p:cNvSpPr txBox="1"/>
          <p:nvPr/>
        </p:nvSpPr>
        <p:spPr>
          <a:xfrm>
            <a:off x="2302124" y="5088788"/>
            <a:ext cx="1487588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IL" b="1" dirty="0">
                <a:solidFill>
                  <a:srgbClr val="0000A3"/>
                </a:solidFill>
              </a:rPr>
              <a:t>Claude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EF945-3517-8AB5-3EE2-3CE935586894}"/>
              </a:ext>
            </a:extLst>
          </p:cNvPr>
          <p:cNvSpPr txBox="1"/>
          <p:nvPr/>
        </p:nvSpPr>
        <p:spPr>
          <a:xfrm>
            <a:off x="7291712" y="4241599"/>
            <a:ext cx="2274662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IL" b="1" dirty="0">
                <a:solidFill>
                  <a:srgbClr val="0000A3"/>
                </a:solidFill>
              </a:rPr>
              <a:t>Amazon Rekognition</a:t>
            </a:r>
          </a:p>
        </p:txBody>
      </p:sp>
    </p:spTree>
    <p:extLst>
      <p:ext uri="{BB962C8B-B14F-4D97-AF65-F5344CB8AC3E}">
        <p14:creationId xmlns:p14="http://schemas.microsoft.com/office/powerpoint/2010/main" val="249900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0FB5-44D9-EE81-B454-5F375205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2402"/>
            <a:ext cx="10972800" cy="535531"/>
          </a:xfrm>
        </p:spPr>
        <p:txBody>
          <a:bodyPr/>
          <a:lstStyle/>
          <a:p>
            <a:r>
              <a:rPr lang="en-US" sz="3200" dirty="0"/>
              <a:t>Use-Cases 4 Natural Language for Search</a:t>
            </a:r>
            <a:br>
              <a:rPr lang="en-IL" sz="3200" dirty="0"/>
            </a:br>
            <a:r>
              <a:rPr lang="en-US" sz="32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CD21A-5CEB-DEFD-A200-5DF75FE402B5}"/>
              </a:ext>
            </a:extLst>
          </p:cNvPr>
          <p:cNvSpPr txBox="1"/>
          <p:nvPr/>
        </p:nvSpPr>
        <p:spPr>
          <a:xfrm>
            <a:off x="3396161" y="1051979"/>
            <a:ext cx="479137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IL" dirty="0">
                <a:solidFill>
                  <a:srgbClr val="FFC000"/>
                </a:solidFill>
              </a:rPr>
              <a:t>“Find me the flight from Ramat-Gan to Osaka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44469-00CE-B33E-E332-E37A910E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77" y="1678488"/>
            <a:ext cx="6634898" cy="392308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102B13-1EE8-33D3-5F8F-A259AE4EA08F}"/>
              </a:ext>
            </a:extLst>
          </p:cNvPr>
          <p:cNvSpPr/>
          <p:nvPr/>
        </p:nvSpPr>
        <p:spPr>
          <a:xfrm>
            <a:off x="901875" y="2567836"/>
            <a:ext cx="5787024" cy="53553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Find the flights from Ramat Gan to Osaka during July</a:t>
            </a:r>
          </a:p>
        </p:txBody>
      </p:sp>
    </p:spTree>
    <p:extLst>
      <p:ext uri="{BB962C8B-B14F-4D97-AF65-F5344CB8AC3E}">
        <p14:creationId xmlns:p14="http://schemas.microsoft.com/office/powerpoint/2010/main" val="198834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5D03-3174-7CA9-FF5A-867E3875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Tips – U</a:t>
            </a:r>
            <a:r>
              <a:rPr lang="en-US" dirty="0"/>
              <a:t>s</a:t>
            </a:r>
            <a:r>
              <a:rPr lang="en-IL" dirty="0"/>
              <a:t>e Code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FB7B6-5F92-B3CF-5D9C-BE737962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43" y="1206761"/>
            <a:ext cx="3606800" cy="349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D5EB1-F828-1685-15A8-7E73BE8C4F55}"/>
              </a:ext>
            </a:extLst>
          </p:cNvPr>
          <p:cNvSpPr txBox="1"/>
          <p:nvPr/>
        </p:nvSpPr>
        <p:spPr>
          <a:xfrm>
            <a:off x="1217639" y="5281907"/>
            <a:ext cx="199894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IL" dirty="0">
                <a:solidFill>
                  <a:srgbClr val="FFC000"/>
                </a:solidFill>
              </a:rPr>
              <a:t>Java Code Samples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7DDEF-35C7-138A-AA9D-AFC3B1902B7A}"/>
              </a:ext>
            </a:extLst>
          </p:cNvPr>
          <p:cNvSpPr txBox="1"/>
          <p:nvPr/>
        </p:nvSpPr>
        <p:spPr>
          <a:xfrm>
            <a:off x="5057382" y="1468056"/>
            <a:ext cx="6704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>
                <a:solidFill>
                  <a:srgbClr val="FFC000"/>
                </a:solidFill>
              </a:rPr>
              <a:t>https://github.com/MichaelShapira/bedrock-java-samples</a:t>
            </a:r>
          </a:p>
        </p:txBody>
      </p:sp>
    </p:spTree>
    <p:extLst>
      <p:ext uri="{BB962C8B-B14F-4D97-AF65-F5344CB8AC3E}">
        <p14:creationId xmlns:p14="http://schemas.microsoft.com/office/powerpoint/2010/main" val="39193569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5D03-3174-7CA9-FF5A-867E3875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Tips – </a:t>
            </a:r>
            <a:r>
              <a:rPr lang="en-US" dirty="0"/>
              <a:t>Start Simple, use playground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7BCA9-78C7-AAC1-851E-D885DB2F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436" y="1112962"/>
            <a:ext cx="7772400" cy="55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599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5D03-3174-7CA9-FF5A-867E3875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Tips – </a:t>
            </a:r>
            <a:r>
              <a:rPr lang="en-US" dirty="0"/>
              <a:t>Move Step by step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C474F-2B45-2CF4-99D0-AC8954685349}"/>
              </a:ext>
            </a:extLst>
          </p:cNvPr>
          <p:cNvSpPr txBox="1"/>
          <p:nvPr/>
        </p:nvSpPr>
        <p:spPr>
          <a:xfrm>
            <a:off x="635695" y="1055410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>
                <a:solidFill>
                  <a:srgbClr val="FFC000"/>
                </a:solidFill>
              </a:rPr>
              <a:t>Find the flights from Ramat Gan to Osaka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24EBB-FF6B-38BA-BEEE-8044887B73A0}"/>
              </a:ext>
            </a:extLst>
          </p:cNvPr>
          <p:cNvSpPr txBox="1"/>
          <p:nvPr/>
        </p:nvSpPr>
        <p:spPr>
          <a:xfrm>
            <a:off x="396345" y="1537177"/>
            <a:ext cx="6585137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IL" sz="2400" dirty="0"/>
              <a:t>Create knowledge base of worldwide aeroports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0105-2BC1-D92C-262E-D600BA6EFBA8}"/>
              </a:ext>
            </a:extLst>
          </p:cNvPr>
          <p:cNvSpPr txBox="1"/>
          <p:nvPr/>
        </p:nvSpPr>
        <p:spPr>
          <a:xfrm>
            <a:off x="396345" y="2325672"/>
            <a:ext cx="9581149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IL" sz="2400" dirty="0"/>
              <a:t>Query for the list of aeroports in the origin and destination countries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EE22B-40E0-7D87-2976-19EE9EDDE262}"/>
              </a:ext>
            </a:extLst>
          </p:cNvPr>
          <p:cNvSpPr txBox="1"/>
          <p:nvPr/>
        </p:nvSpPr>
        <p:spPr>
          <a:xfrm>
            <a:off x="3629476" y="1984423"/>
            <a:ext cx="87989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IL" sz="2400" b="1" dirty="0">
                <a:solidFill>
                  <a:srgbClr val="FFC000"/>
                </a:solidFill>
              </a:rPr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0AA3F-A571-191C-49FB-E64D51E4F07B}"/>
              </a:ext>
            </a:extLst>
          </p:cNvPr>
          <p:cNvSpPr txBox="1"/>
          <p:nvPr/>
        </p:nvSpPr>
        <p:spPr>
          <a:xfrm>
            <a:off x="2592334" y="3701332"/>
            <a:ext cx="8322791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IL" sz="2400" dirty="0"/>
              <a:t>Check what is the closest aeroport to Ramat Gan and Osaka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961D6-D8B2-4231-0088-B945355DC91C}"/>
              </a:ext>
            </a:extLst>
          </p:cNvPr>
          <p:cNvSpPr txBox="1"/>
          <p:nvPr/>
        </p:nvSpPr>
        <p:spPr>
          <a:xfrm>
            <a:off x="5911413" y="4164951"/>
            <a:ext cx="87989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IL" sz="2400" b="1" dirty="0">
                <a:solidFill>
                  <a:srgbClr val="FFC000"/>
                </a:solidFill>
              </a:rPr>
              <a:t>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CD8DC-4123-3307-8C4A-B91B79DAB270}"/>
              </a:ext>
            </a:extLst>
          </p:cNvPr>
          <p:cNvSpPr txBox="1"/>
          <p:nvPr/>
        </p:nvSpPr>
        <p:spPr>
          <a:xfrm>
            <a:off x="2646018" y="4661503"/>
            <a:ext cx="7410683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IL" sz="2400" dirty="0"/>
              <a:t>Query flight API to find the shortest or cheapest plan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44A23-A78A-164D-BDF5-EC01B5D16650}"/>
              </a:ext>
            </a:extLst>
          </p:cNvPr>
          <p:cNvSpPr txBox="1"/>
          <p:nvPr/>
        </p:nvSpPr>
        <p:spPr>
          <a:xfrm>
            <a:off x="1127172" y="5802590"/>
            <a:ext cx="10448373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IL" sz="2400" dirty="0">
                <a:solidFill>
                  <a:srgbClr val="FFC000"/>
                </a:solidFill>
              </a:rPr>
              <a:t>U</a:t>
            </a:r>
            <a:r>
              <a:rPr lang="en-US" sz="2400" dirty="0">
                <a:solidFill>
                  <a:srgbClr val="FFC000"/>
                </a:solidFill>
              </a:rPr>
              <a:t>s</a:t>
            </a:r>
            <a:r>
              <a:rPr lang="en-IL" sz="2400" dirty="0">
                <a:solidFill>
                  <a:srgbClr val="FFC000"/>
                </a:solidFill>
              </a:rPr>
              <a:t>e Agents or use standard development approach or combination of both</a:t>
            </a:r>
          </a:p>
        </p:txBody>
      </p:sp>
    </p:spTree>
    <p:extLst>
      <p:ext uri="{BB962C8B-B14F-4D97-AF65-F5344CB8AC3E}">
        <p14:creationId xmlns:p14="http://schemas.microsoft.com/office/powerpoint/2010/main" val="36519709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A6AD1-E1EE-4C2A-B077-914FE8BD8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Michael Shapira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B99E3-519A-4468-B531-E376FDF46B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" y="3835400"/>
            <a:ext cx="4140200" cy="1128486"/>
          </a:xfrm>
        </p:spPr>
        <p:txBody>
          <a:bodyPr/>
          <a:lstStyle/>
          <a:p>
            <a:r>
              <a:rPr lang="en-US" dirty="0">
                <a:hlinkClick r:id="rId2"/>
              </a:rPr>
              <a:t>michshap@amazon.com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/in/mi-sha/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C6381-F31E-41E0-A17E-FA043C4C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60868"/>
            <a:ext cx="12192000" cy="63817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624346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WS 2024">
  <a:themeElements>
    <a:clrScheme name="Custom 22">
      <a:dk1>
        <a:srgbClr val="000000"/>
      </a:dk1>
      <a:lt1>
        <a:srgbClr val="FFFFFF"/>
      </a:lt1>
      <a:dk2>
        <a:srgbClr val="0000A3"/>
      </a:dk2>
      <a:lt2>
        <a:srgbClr val="F2F4F4"/>
      </a:lt2>
      <a:accent1>
        <a:srgbClr val="1E90EE"/>
      </a:accent1>
      <a:accent2>
        <a:srgbClr val="35FF82"/>
      </a:accent2>
      <a:accent3>
        <a:srgbClr val="796EFF"/>
      </a:accent3>
      <a:accent4>
        <a:srgbClr val="A524D8"/>
      </a:accent4>
      <a:accent5>
        <a:srgbClr val="E50086"/>
      </a:accent5>
      <a:accent6>
        <a:srgbClr val="2F00E3"/>
      </a:accent6>
      <a:hlink>
        <a:srgbClr val="35FF82"/>
      </a:hlink>
      <a:folHlink>
        <a:srgbClr val="35FF82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R+REINF_SpeakerTemplate_V5_20240219.potx" id="{481F4B62-95A5-4419-892B-02FC3F658755}" vid="{17065980-54DF-4EFB-90FD-9501161F208E}"/>
    </a:ext>
  </a:extLst>
</a:theme>
</file>

<file path=ppt/theme/theme2.xml><?xml version="1.0" encoding="utf-8"?>
<a:theme xmlns:a="http://schemas.openxmlformats.org/drawingml/2006/main" name="Office Theme">
  <a:themeElements>
    <a:clrScheme name="reInforce 2023b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80EAA8"/>
      </a:accent1>
      <a:accent2>
        <a:srgbClr val="47AEFF"/>
      </a:accent2>
      <a:accent3>
        <a:srgbClr val="EA74D4"/>
      </a:accent3>
      <a:accent4>
        <a:srgbClr val="B332E2"/>
      </a:accent4>
      <a:accent5>
        <a:srgbClr val="FF4D00"/>
      </a:accent5>
      <a:accent6>
        <a:srgbClr val="052E6B"/>
      </a:accent6>
      <a:hlink>
        <a:srgbClr val="47AEFF"/>
      </a:hlink>
      <a:folHlink>
        <a:srgbClr val="47AE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Inforce 2023b">
      <a:dk1>
        <a:srgbClr val="000000"/>
      </a:dk1>
      <a:lt1>
        <a:srgbClr val="FFFFFF"/>
      </a:lt1>
      <a:dk2>
        <a:srgbClr val="000036"/>
      </a:dk2>
      <a:lt2>
        <a:srgbClr val="F2F4F4"/>
      </a:lt2>
      <a:accent1>
        <a:srgbClr val="80EAA8"/>
      </a:accent1>
      <a:accent2>
        <a:srgbClr val="47AEFF"/>
      </a:accent2>
      <a:accent3>
        <a:srgbClr val="EA74D4"/>
      </a:accent3>
      <a:accent4>
        <a:srgbClr val="B332E2"/>
      </a:accent4>
      <a:accent5>
        <a:srgbClr val="FF4D00"/>
      </a:accent5>
      <a:accent6>
        <a:srgbClr val="052E6B"/>
      </a:accent6>
      <a:hlink>
        <a:srgbClr val="47AEFF"/>
      </a:hlink>
      <a:folHlink>
        <a:srgbClr val="47AE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2024</Template>
  <TotalTime>8571</TotalTime>
  <Words>1483</Words>
  <Application>Microsoft Macintosh PowerPoint</Application>
  <PresentationFormat>Widescreen</PresentationFormat>
  <Paragraphs>222</Paragraphs>
  <Slides>25</Slides>
  <Notes>6</Notes>
  <HiddenSlides>16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Amazon Ember Display Heavy</vt:lpstr>
      <vt:lpstr>Amazon Ember Display</vt:lpstr>
      <vt:lpstr>Arial</vt:lpstr>
      <vt:lpstr>Amazon Ember Mono</vt:lpstr>
      <vt:lpstr>Lucida Console</vt:lpstr>
      <vt:lpstr>Wingdings</vt:lpstr>
      <vt:lpstr>AWS 2024</vt:lpstr>
      <vt:lpstr>Hands-On with Amazon Bedrock</vt:lpstr>
      <vt:lpstr>Use-Cases 1 Combine Data from different sources  </vt:lpstr>
      <vt:lpstr>Use-Cases 2 Text to Code and API  </vt:lpstr>
      <vt:lpstr>Use-Cases 3 Working with Images  </vt:lpstr>
      <vt:lpstr>Use-Cases 4 Natural Language for Search  </vt:lpstr>
      <vt:lpstr>Tips – Use Code Samples</vt:lpstr>
      <vt:lpstr>Tips – Start Simple, use playground</vt:lpstr>
      <vt:lpstr>Tips – Move Step by step</vt:lpstr>
      <vt:lpstr>Thank you</vt:lpstr>
      <vt:lpstr>Presentation slide examples and best practices</vt:lpstr>
      <vt:lpstr>Set the stage with an agenda slide</vt:lpstr>
      <vt:lpstr>Use high-quality headshots to introduce speakers</vt:lpstr>
      <vt:lpstr>Good presentations</vt:lpstr>
      <vt:lpstr>Great presentations follow accessibility guidelines</vt:lpstr>
      <vt:lpstr>Design accessible slide diagrams</vt:lpstr>
      <vt:lpstr>Use icons to visualize your key points</vt:lpstr>
      <vt:lpstr>Chunking text under icons helps your audience absorb the information</vt:lpstr>
      <vt:lpstr>Use high-quality graphics that  you own or have permission to use</vt:lpstr>
      <vt:lpstr>Use quotes to highlight customer voices or inspire your audience.</vt:lpstr>
      <vt:lpstr>Don’t use the default PowerPoint tables</vt:lpstr>
      <vt:lpstr>Keep learning more about presentations</vt:lpstr>
      <vt:lpstr>Thank you</vt:lpstr>
      <vt:lpstr>How to apply this event template</vt:lpstr>
      <vt:lpstr>How to add or reuse content</vt:lpstr>
      <vt:lpstr>Font/typeface guidance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this event template</dc:title>
  <dc:creator>Microsoft Office User</dc:creator>
  <cp:lastModifiedBy>Microsoft Office User</cp:lastModifiedBy>
  <cp:revision>50</cp:revision>
  <dcterms:created xsi:type="dcterms:W3CDTF">2024-05-08T15:47:32Z</dcterms:created>
  <dcterms:modified xsi:type="dcterms:W3CDTF">2024-09-03T14:16:49Z</dcterms:modified>
</cp:coreProperties>
</file>